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4"/>
  </p:notesMasterIdLst>
  <p:handoutMasterIdLst>
    <p:handoutMasterId r:id="rId15"/>
  </p:handoutMasterIdLst>
  <p:sldIdLst>
    <p:sldId id="256" r:id="rId2"/>
    <p:sldId id="259" r:id="rId3"/>
    <p:sldId id="263" r:id="rId4"/>
    <p:sldId id="269" r:id="rId5"/>
    <p:sldId id="262" r:id="rId6"/>
    <p:sldId id="283" r:id="rId7"/>
    <p:sldId id="284" r:id="rId8"/>
    <p:sldId id="286" r:id="rId9"/>
    <p:sldId id="287" r:id="rId10"/>
    <p:sldId id="288" r:id="rId11"/>
    <p:sldId id="289" r:id="rId12"/>
    <p:sldId id="28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4561E-36E7-4D55-6F31-510378654876}" v="7" dt="2022-12-05T00:57:19.707"/>
    <p1510:client id="{2A7A9B79-2DFC-462D-85EC-F5069124A300}" v="95" dt="2022-12-01T01:30:27.189"/>
    <p1510:client id="{2E17186D-E5D3-32BF-01F0-9BE88118F604}" v="1644" dt="2022-12-06T11:31:14.903"/>
    <p1510:client id="{5C472106-1E15-AE74-7E64-41DA4719F0DB}" v="1538" dt="2022-12-07T02:28:20.127"/>
    <p1510:client id="{5E985735-7260-4A24-744A-704AD2B812DA}" v="2728" dt="2022-12-04T23:33:37.996"/>
    <p1510:client id="{7F07BF45-BE6E-4CA7-A6E4-22A9D872CAD4}" v="5678" dt="2022-12-06T06:25:49.492"/>
    <p1510:client id="{9FCE1CC1-D030-D02A-0877-D915395EB472}" v="929" dt="2022-12-05T06:23:56.781"/>
    <p1510:client id="{C4F55282-292F-58ED-9E1B-5E439C83B617}" v="130" dt="2022-12-05T22:16:35.506"/>
    <p1510:client id="{D83FD270-EB5B-CE05-960B-04B9B2E85AC5}" v="4230" dt="2022-12-07T04:35:37.324"/>
    <p1510:client id="{DDC64706-6341-F0F0-EA2B-C8DC4EE2AE77}" v="735" dt="2022-12-07T05:24:35.805"/>
    <p1510:client id="{E1E553CE-871A-5C58-A323-B8216226358E}" v="4" dt="2022-12-06T00:51:07.582"/>
    <p1510:client id="{F1DC2A08-E63A-70F8-CB22-58C42CDD56ED}" v="6" dt="2022-12-03T03:16:47.612"/>
    <p1510:client id="{F2307BD4-0AE0-1BC4-458F-98B770EF506D}" v="665" dt="2022-12-06T22:48:48.528"/>
    <p1510:client id="{FC824B34-1E11-9303-32E7-57F8B262BBDB}" v="140" dt="2022-12-07T12:07:5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791" autoAdjust="0"/>
  </p:normalViewPr>
  <p:slideViewPr>
    <p:cSldViewPr snapToGrid="0">
      <p:cViewPr varScale="1">
        <p:scale>
          <a:sx n="147" d="100"/>
          <a:sy n="147" d="100"/>
        </p:scale>
        <p:origin x="-780"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rtl="0">
            <a:lnSpc>
              <a:spcPct val="100000"/>
            </a:lnSpc>
          </a:pPr>
          <a:r>
            <a:rPr lang="en-US">
              <a:latin typeface="Gill Sans MT" panose="020B0502020104020203"/>
            </a:rPr>
            <a:t>What is Disinformation?</a:t>
          </a:r>
          <a:endParaRPr lang="en-US"/>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605D28D-2CE6-4513-8566-952984E21E14}">
      <dgm:prSet phldrT="[Text]" phldr="0"/>
      <dgm:spPr/>
      <dgm:t>
        <a:bodyPr/>
        <a:lstStyle/>
        <a:p>
          <a:pPr rtl="0">
            <a:lnSpc>
              <a:spcPct val="100000"/>
            </a:lnSpc>
          </a:pPr>
          <a:r>
            <a:rPr lang="en-US">
              <a:latin typeface="Gill Sans MT" panose="020B0502020104020203"/>
            </a:rPr>
            <a:t>Design &amp; Concept</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CA5AEBDF-7210-40A7-9215-04A35E09D096}">
      <dgm:prSet phldr="0"/>
      <dgm:spPr/>
      <dgm:t>
        <a:bodyPr/>
        <a:lstStyle/>
        <a:p>
          <a:pPr rtl="0">
            <a:lnSpc>
              <a:spcPct val="100000"/>
            </a:lnSpc>
          </a:pPr>
          <a:r>
            <a:rPr lang="en-US">
              <a:latin typeface="Gill Sans MT" panose="020B0502020104020203"/>
            </a:rPr>
            <a:t>Team Contribution</a:t>
          </a:r>
        </a:p>
      </dgm:t>
    </dgm:pt>
    <dgm:pt modelId="{63081E6B-1C90-4AD1-800A-9C844BF21288}" type="parTrans" cxnId="{6D79F533-4CA2-4E2F-8851-4ACF0D28CDF7}">
      <dgm:prSet/>
      <dgm:spPr/>
    </dgm:pt>
    <dgm:pt modelId="{F9D478BD-A3FA-4C27-BA68-BA7F12D91C10}" type="sibTrans" cxnId="{6D79F533-4CA2-4E2F-8851-4ACF0D28CDF7}">
      <dgm:prSet/>
      <dgm:spPr/>
    </dgm:pt>
    <dgm:pt modelId="{DF7BA676-A3C5-41AB-92F2-F8844ECD23F1}">
      <dgm:prSet phldr="0"/>
      <dgm:spPr/>
      <dgm:t>
        <a:bodyPr/>
        <a:lstStyle/>
        <a:p>
          <a:pPr rtl="0">
            <a:lnSpc>
              <a:spcPct val="100000"/>
            </a:lnSpc>
          </a:pPr>
          <a:r>
            <a:rPr lang="en-US">
              <a:latin typeface="Gill Sans MT" panose="020B0502020104020203"/>
            </a:rPr>
            <a:t>Diving into the Code</a:t>
          </a:r>
        </a:p>
      </dgm:t>
    </dgm:pt>
    <dgm:pt modelId="{CD3F8C2D-449C-48BB-B797-5DAB2287A05B}" type="parTrans" cxnId="{B0B8A32E-AEE5-4F7B-A1BC-BD8995D239EC}">
      <dgm:prSet/>
      <dgm:spPr/>
    </dgm:pt>
    <dgm:pt modelId="{5889BB93-2B6B-4448-819D-D772AE57B0E2}" type="sibTrans" cxnId="{B0B8A32E-AEE5-4F7B-A1BC-BD8995D239EC}">
      <dgm:prSet/>
      <dgm:spPr/>
    </dgm:pt>
    <dgm:pt modelId="{69A10F0D-3AE7-4520-93B0-2389EA110132}">
      <dgm:prSet phldr="0"/>
      <dgm:spPr/>
      <dgm:t>
        <a:bodyPr/>
        <a:lstStyle/>
        <a:p>
          <a:pPr rtl="0">
            <a:lnSpc>
              <a:spcPct val="100000"/>
            </a:lnSpc>
          </a:pPr>
          <a:r>
            <a:rPr lang="en-US">
              <a:latin typeface="Gill Sans MT" panose="020B0502020104020203"/>
            </a:rPr>
            <a:t>Challenges</a:t>
          </a:r>
        </a:p>
      </dgm:t>
    </dgm:pt>
    <dgm:pt modelId="{5D731B7D-269F-4F5A-BAE6-5B56F34E46DD}" type="parTrans" cxnId="{533AFEB6-EED0-46BF-8F1B-3994D27EA69A}">
      <dgm:prSet/>
      <dgm:spPr/>
    </dgm:pt>
    <dgm:pt modelId="{25CFF01E-BFE7-4A76-8FA4-2EEB998A61D1}" type="sibTrans" cxnId="{533AFEB6-EED0-46BF-8F1B-3994D27EA69A}">
      <dgm:prSet/>
      <dgm:spPr/>
    </dgm:pt>
    <dgm:pt modelId="{B66C99E1-CF2A-41B9-B531-7E8B56984F16}">
      <dgm:prSet phldr="0"/>
      <dgm:spPr/>
      <dgm:t>
        <a:bodyPr/>
        <a:lstStyle/>
        <a:p>
          <a:pPr rtl="0">
            <a:lnSpc>
              <a:spcPct val="100000"/>
            </a:lnSpc>
          </a:pPr>
          <a:r>
            <a:rPr lang="en-US" cap="none">
              <a:latin typeface="Gill Sans MT" panose="020B0502020104020203"/>
            </a:rPr>
            <a:t>Prerequisites: Packages and Language</a:t>
          </a:r>
          <a:endParaRPr lang="en-US"/>
        </a:p>
      </dgm:t>
    </dgm:pt>
    <dgm:pt modelId="{434218F4-65A8-4B9F-B98E-AEA05416E688}" type="parTrans" cxnId="{C21FC972-BEB9-4090-9662-FBA05092A26F}">
      <dgm:prSet/>
      <dgm:spPr/>
    </dgm:pt>
    <dgm:pt modelId="{747CB76D-9511-4725-92B0-70FCB8E9DEBC}" type="sibTrans" cxnId="{C21FC972-BEB9-4090-9662-FBA05092A26F}">
      <dgm:prSet/>
      <dgm:spPr/>
    </dgm:pt>
    <dgm:pt modelId="{57806726-6E60-4ACC-9C1C-7DF9CC365A10}" type="pres">
      <dgm:prSet presAssocID="{7E5AA53B-3EEE-4DE4-BB81-9044890C2946}" presName="Name0" presStyleCnt="0">
        <dgm:presLayoutVars>
          <dgm:chMax val="7"/>
          <dgm:chPref val="7"/>
          <dgm:dir/>
        </dgm:presLayoutVars>
      </dgm:prSet>
      <dgm:spPr/>
      <dgm:t>
        <a:bodyPr/>
        <a:lstStyle/>
        <a:p>
          <a:endParaRPr lang="en-US"/>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t>
        <a:bodyPr/>
        <a:lstStyle/>
        <a:p>
          <a:endParaRPr lang="en-US"/>
        </a:p>
      </dgm:t>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dgm:presLayoutVars>
          <dgm:bulletEnabled val="1"/>
        </dgm:presLayoutVars>
      </dgm:prSet>
      <dgm:spPr/>
      <dgm:t>
        <a:bodyPr/>
        <a:lstStyle/>
        <a:p>
          <a:endParaRPr lang="en-US"/>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4EDB033E-C7A6-4C59-B6E8-9157F97EBE31}" type="pres">
      <dgm:prSet presAssocID="{5605D28D-2CE6-4513-8566-952984E21E14}" presName="text_2" presStyleLbl="node1" presStyleIdx="1" presStyleCnt="6">
        <dgm:presLayoutVars>
          <dgm:bulletEnabled val="1"/>
        </dgm:presLayoutVars>
      </dgm:prSet>
      <dgm:spPr/>
      <dgm:t>
        <a:bodyPr/>
        <a:lstStyle/>
        <a:p>
          <a:endParaRPr lang="en-US"/>
        </a:p>
      </dgm:t>
    </dgm:pt>
    <dgm:pt modelId="{E8359889-F433-492D-865B-0F4F927840FA}" type="pres">
      <dgm:prSet presAssocID="{5605D28D-2CE6-4513-8566-952984E21E14}" presName="accent_2" presStyleCnt="0"/>
      <dgm:spPr/>
    </dgm:pt>
    <dgm:pt modelId="{A965097E-32F1-4AB8-8C4E-2814A7596B2F}" type="pres">
      <dgm:prSet presAssocID="{5605D28D-2CE6-4513-8566-952984E21E14}" presName="accentRepeatNode" presStyleLbl="solidFgAcc1" presStyleIdx="1" presStyleCnt="6"/>
      <dgm:spPr/>
    </dgm:pt>
    <dgm:pt modelId="{236FD30C-8B0F-450D-86DB-ECCFF4A23A9C}" type="pres">
      <dgm:prSet presAssocID="{B66C99E1-CF2A-41B9-B531-7E8B56984F16}" presName="text_3" presStyleLbl="node1" presStyleIdx="2" presStyleCnt="6">
        <dgm:presLayoutVars>
          <dgm:bulletEnabled val="1"/>
        </dgm:presLayoutVars>
      </dgm:prSet>
      <dgm:spPr/>
      <dgm:t>
        <a:bodyPr/>
        <a:lstStyle/>
        <a:p>
          <a:endParaRPr lang="en-US"/>
        </a:p>
      </dgm:t>
    </dgm:pt>
    <dgm:pt modelId="{11D574E6-2F93-4F8F-A4FB-2F238C183217}" type="pres">
      <dgm:prSet presAssocID="{B66C99E1-CF2A-41B9-B531-7E8B56984F16}" presName="accent_3" presStyleCnt="0"/>
      <dgm:spPr/>
    </dgm:pt>
    <dgm:pt modelId="{29B6EEE3-81D1-438F-8B50-75FD8904832A}" type="pres">
      <dgm:prSet presAssocID="{B66C99E1-CF2A-41B9-B531-7E8B56984F16}" presName="accentRepeatNode" presStyleLbl="solidFgAcc1" presStyleIdx="2" presStyleCnt="6"/>
      <dgm:spPr/>
    </dgm:pt>
    <dgm:pt modelId="{44203D11-518E-40F3-AB2F-642ECA45038A}" type="pres">
      <dgm:prSet presAssocID="{DF7BA676-A3C5-41AB-92F2-F8844ECD23F1}" presName="text_4" presStyleLbl="node1" presStyleIdx="3" presStyleCnt="6">
        <dgm:presLayoutVars>
          <dgm:bulletEnabled val="1"/>
        </dgm:presLayoutVars>
      </dgm:prSet>
      <dgm:spPr/>
      <dgm:t>
        <a:bodyPr/>
        <a:lstStyle/>
        <a:p>
          <a:endParaRPr lang="en-US"/>
        </a:p>
      </dgm:t>
    </dgm:pt>
    <dgm:pt modelId="{2D0353EB-D619-4DDE-A99E-8CF7DF11D3D6}" type="pres">
      <dgm:prSet presAssocID="{DF7BA676-A3C5-41AB-92F2-F8844ECD23F1}" presName="accent_4" presStyleCnt="0"/>
      <dgm:spPr/>
    </dgm:pt>
    <dgm:pt modelId="{A94CA2C9-6E3D-4582-AB36-2334DF455DE2}" type="pres">
      <dgm:prSet presAssocID="{DF7BA676-A3C5-41AB-92F2-F8844ECD23F1}" presName="accentRepeatNode" presStyleLbl="solidFgAcc1" presStyleIdx="3" presStyleCnt="6"/>
      <dgm:spPr/>
    </dgm:pt>
    <dgm:pt modelId="{E383320E-3667-4143-9F33-6EED7164061C}" type="pres">
      <dgm:prSet presAssocID="{69A10F0D-3AE7-4520-93B0-2389EA110132}" presName="text_5" presStyleLbl="node1" presStyleIdx="4" presStyleCnt="6">
        <dgm:presLayoutVars>
          <dgm:bulletEnabled val="1"/>
        </dgm:presLayoutVars>
      </dgm:prSet>
      <dgm:spPr/>
      <dgm:t>
        <a:bodyPr/>
        <a:lstStyle/>
        <a:p>
          <a:endParaRPr lang="en-US"/>
        </a:p>
      </dgm:t>
    </dgm:pt>
    <dgm:pt modelId="{0875DF90-A20F-4C3E-BE19-737800ED9079}" type="pres">
      <dgm:prSet presAssocID="{69A10F0D-3AE7-4520-93B0-2389EA110132}" presName="accent_5" presStyleCnt="0"/>
      <dgm:spPr/>
    </dgm:pt>
    <dgm:pt modelId="{75D06F8E-04AD-44BD-B77F-803652652C12}" type="pres">
      <dgm:prSet presAssocID="{69A10F0D-3AE7-4520-93B0-2389EA110132}" presName="accentRepeatNode" presStyleLbl="solidFgAcc1" presStyleIdx="4" presStyleCnt="6"/>
      <dgm:spPr/>
    </dgm:pt>
    <dgm:pt modelId="{461B76FF-F005-4EE6-860E-A32607192B5E}" type="pres">
      <dgm:prSet presAssocID="{CA5AEBDF-7210-40A7-9215-04A35E09D096}" presName="text_6" presStyleLbl="node1" presStyleIdx="5" presStyleCnt="6">
        <dgm:presLayoutVars>
          <dgm:bulletEnabled val="1"/>
        </dgm:presLayoutVars>
      </dgm:prSet>
      <dgm:spPr/>
      <dgm:t>
        <a:bodyPr/>
        <a:lstStyle/>
        <a:p>
          <a:endParaRPr lang="en-US"/>
        </a:p>
      </dgm:t>
    </dgm:pt>
    <dgm:pt modelId="{7EA41940-90AC-4E50-A8DC-5D490B442FC5}" type="pres">
      <dgm:prSet presAssocID="{CA5AEBDF-7210-40A7-9215-04A35E09D096}" presName="accent_6" presStyleCnt="0"/>
      <dgm:spPr/>
    </dgm:pt>
    <dgm:pt modelId="{92CD3E58-9778-4108-A873-EB1F1735CDC5}" type="pres">
      <dgm:prSet presAssocID="{CA5AEBDF-7210-40A7-9215-04A35E09D096}" presName="accentRepeatNode" presStyleLbl="solidFgAcc1" presStyleIdx="5" presStyleCnt="6"/>
      <dgm:spPr/>
    </dgm:pt>
  </dgm:ptLst>
  <dgm:cxnLst>
    <dgm:cxn modelId="{95331E13-97B6-4117-AE2F-60B4EDBC09E5}" type="presOf" srcId="{5605D28D-2CE6-4513-8566-952984E21E14}" destId="{4EDB033E-C7A6-4C59-B6E8-9157F97EBE31}" srcOrd="0" destOrd="0" presId="urn:microsoft.com/office/officeart/2008/layout/VerticalCurvedList"/>
    <dgm:cxn modelId="{61E89870-B48C-402D-91FD-171203074BCC}" type="presOf" srcId="{B66C99E1-CF2A-41B9-B531-7E8B56984F16}" destId="{236FD30C-8B0F-450D-86DB-ECCFF4A23A9C}" srcOrd="0" destOrd="0" presId="urn:microsoft.com/office/officeart/2008/layout/VerticalCurvedList"/>
    <dgm:cxn modelId="{C21FC972-BEB9-4090-9662-FBA05092A26F}" srcId="{7E5AA53B-3EEE-4DE4-BB81-9044890C2946}" destId="{B66C99E1-CF2A-41B9-B531-7E8B56984F16}" srcOrd="2" destOrd="0" parTransId="{434218F4-65A8-4B9F-B98E-AEA05416E688}" sibTransId="{747CB76D-9511-4725-92B0-70FCB8E9DEBC}"/>
    <dgm:cxn modelId="{B6E2B86C-A40F-4753-964F-C2DFC2F3BFBA}" type="presOf" srcId="{DF7BA676-A3C5-41AB-92F2-F8844ECD23F1}" destId="{44203D11-518E-40F3-AB2F-642ECA45038A}" srcOrd="0" destOrd="0" presId="urn:microsoft.com/office/officeart/2008/layout/VerticalCurvedList"/>
    <dgm:cxn modelId="{533AFEB6-EED0-46BF-8F1B-3994D27EA69A}" srcId="{7E5AA53B-3EEE-4DE4-BB81-9044890C2946}" destId="{69A10F0D-3AE7-4520-93B0-2389EA110132}" srcOrd="4" destOrd="0" parTransId="{5D731B7D-269F-4F5A-BAE6-5B56F34E46DD}" sibTransId="{25CFF01E-BFE7-4A76-8FA4-2EEB998A61D1}"/>
    <dgm:cxn modelId="{4F65CC8F-B5A8-40BE-A32B-05862B543D6A}" type="presOf" srcId="{7E5AA53B-3EEE-4DE4-BB81-9044890C2946}" destId="{57806726-6E60-4ACC-9C1C-7DF9CC365A10}" srcOrd="0" destOrd="0" presId="urn:microsoft.com/office/officeart/2008/layout/VerticalCurvedList"/>
    <dgm:cxn modelId="{FAF3F884-F0CF-440F-8CB1-B7648AB1B138}" srcId="{7E5AA53B-3EEE-4DE4-BB81-9044890C2946}" destId="{5605D28D-2CE6-4513-8566-952984E21E14}" srcOrd="1" destOrd="0" parTransId="{EB15AB98-362B-4E70-A3DA-995FC3E8BA79}" sibTransId="{823D1971-2C4D-4EC5-A874-2F463DE37109}"/>
    <dgm:cxn modelId="{ABCFE880-E598-42F5-8176-DBC4B952AF93}" type="presOf" srcId="{69A10F0D-3AE7-4520-93B0-2389EA110132}" destId="{E383320E-3667-4143-9F33-6EED7164061C}"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6D79F533-4CA2-4E2F-8851-4ACF0D28CDF7}" srcId="{7E5AA53B-3EEE-4DE4-BB81-9044890C2946}" destId="{CA5AEBDF-7210-40A7-9215-04A35E09D096}" srcOrd="5" destOrd="0" parTransId="{63081E6B-1C90-4AD1-800A-9C844BF21288}" sibTransId="{F9D478BD-A3FA-4C27-BA68-BA7F12D91C10}"/>
    <dgm:cxn modelId="{E50F4BC0-6799-430F-99B6-F3B1EFA01619}" type="presOf" srcId="{6750AC01-D39D-4F3A-9DC8-2A211EE986A2}" destId="{58319267-C71E-43C9-94E1-827D0616C7A7}" srcOrd="0" destOrd="0" presId="urn:microsoft.com/office/officeart/2008/layout/VerticalCurvedList"/>
    <dgm:cxn modelId="{6D6E68C9-EB7E-4E56-951F-B3EC4511A33A}" type="presOf" srcId="{CA5AEBDF-7210-40A7-9215-04A35E09D096}" destId="{461B76FF-F005-4EE6-860E-A32607192B5E}" srcOrd="0" destOrd="0" presId="urn:microsoft.com/office/officeart/2008/layout/VerticalCurvedList"/>
    <dgm:cxn modelId="{92C3DE32-CAAE-4A8B-875D-952DD81BD221}" type="presOf" srcId="{CA077D98-8478-47EA-B6A9-99ACE60C64D4}" destId="{D79B43FC-100B-4A0D-A4D5-0D2D04B99064}" srcOrd="0" destOrd="0" presId="urn:microsoft.com/office/officeart/2008/layout/VerticalCurvedList"/>
    <dgm:cxn modelId="{B0B8A32E-AEE5-4F7B-A1BC-BD8995D239EC}" srcId="{7E5AA53B-3EEE-4DE4-BB81-9044890C2946}" destId="{DF7BA676-A3C5-41AB-92F2-F8844ECD23F1}" srcOrd="3" destOrd="0" parTransId="{CD3F8C2D-449C-48BB-B797-5DAB2287A05B}" sibTransId="{5889BB93-2B6B-4448-819D-D772AE57B0E2}"/>
    <dgm:cxn modelId="{0F2B5013-FA4B-4872-9E8E-CF2B5AFA9D09}" type="presParOf" srcId="{57806726-6E60-4ACC-9C1C-7DF9CC365A10}" destId="{90561C55-3C6E-4D53-85E1-2C50BCDDA392}" srcOrd="0" destOrd="0" presId="urn:microsoft.com/office/officeart/2008/layout/VerticalCurvedList"/>
    <dgm:cxn modelId="{C2C2CBCE-C03A-4DC0-AC19-878D76AF4F8A}" type="presParOf" srcId="{90561C55-3C6E-4D53-85E1-2C50BCDDA392}" destId="{B6CD42EC-5AD4-4004-AE5B-47EDA668DAA8}" srcOrd="0" destOrd="0" presId="urn:microsoft.com/office/officeart/2008/layout/VerticalCurvedList"/>
    <dgm:cxn modelId="{C663B148-E1DC-482E-970B-8B8AFAE255F0}" type="presParOf" srcId="{B6CD42EC-5AD4-4004-AE5B-47EDA668DAA8}" destId="{963B8EE3-40CC-4A0A-B420-D0BF920973CE}" srcOrd="0" destOrd="0" presId="urn:microsoft.com/office/officeart/2008/layout/VerticalCurvedList"/>
    <dgm:cxn modelId="{16217A46-A04F-4E16-A2E1-618428B39BF1}" type="presParOf" srcId="{B6CD42EC-5AD4-4004-AE5B-47EDA668DAA8}" destId="{D79B43FC-100B-4A0D-A4D5-0D2D04B99064}" srcOrd="1" destOrd="0" presId="urn:microsoft.com/office/officeart/2008/layout/VerticalCurvedList"/>
    <dgm:cxn modelId="{0CD3AF4A-5F3B-4F32-BBDA-93D5AEE89EAB}" type="presParOf" srcId="{B6CD42EC-5AD4-4004-AE5B-47EDA668DAA8}" destId="{3CAD8DA1-8D53-445C-ACE8-D8449E4F0F55}" srcOrd="2" destOrd="0" presId="urn:microsoft.com/office/officeart/2008/layout/VerticalCurvedList"/>
    <dgm:cxn modelId="{C9515A15-5296-48F2-8E0B-800ED5CF9DC5}" type="presParOf" srcId="{B6CD42EC-5AD4-4004-AE5B-47EDA668DAA8}" destId="{429CABD1-4116-474B-81BF-735E2CA9DD00}" srcOrd="3" destOrd="0" presId="urn:microsoft.com/office/officeart/2008/layout/VerticalCurvedList"/>
    <dgm:cxn modelId="{20870F1C-0EA5-4593-A1E6-1D9F3BCF495F}" type="presParOf" srcId="{90561C55-3C6E-4D53-85E1-2C50BCDDA392}" destId="{58319267-C71E-43C9-94E1-827D0616C7A7}" srcOrd="1" destOrd="0" presId="urn:microsoft.com/office/officeart/2008/layout/VerticalCurvedList"/>
    <dgm:cxn modelId="{3E4E28F5-710B-4176-BD99-33452117FB8B}" type="presParOf" srcId="{90561C55-3C6E-4D53-85E1-2C50BCDDA392}" destId="{79F9B8A9-2412-4B74-84A9-69422DB81CDC}" srcOrd="2" destOrd="0" presId="urn:microsoft.com/office/officeart/2008/layout/VerticalCurvedList"/>
    <dgm:cxn modelId="{4366AF6C-1C7C-4248-9B40-0F2D785D1DCA}" type="presParOf" srcId="{79F9B8A9-2412-4B74-84A9-69422DB81CDC}" destId="{07CB3071-D555-47DA-A36A-69EB91531FD8}" srcOrd="0" destOrd="0" presId="urn:microsoft.com/office/officeart/2008/layout/VerticalCurvedList"/>
    <dgm:cxn modelId="{18A6FEAE-5915-4493-9C78-F9972CCBD0A7}" type="presParOf" srcId="{90561C55-3C6E-4D53-85E1-2C50BCDDA392}" destId="{4EDB033E-C7A6-4C59-B6E8-9157F97EBE31}" srcOrd="3" destOrd="0" presId="urn:microsoft.com/office/officeart/2008/layout/VerticalCurvedList"/>
    <dgm:cxn modelId="{2818C810-246F-44EC-A6D8-09F8C2427285}" type="presParOf" srcId="{90561C55-3C6E-4D53-85E1-2C50BCDDA392}" destId="{E8359889-F433-492D-865B-0F4F927840FA}" srcOrd="4" destOrd="0" presId="urn:microsoft.com/office/officeart/2008/layout/VerticalCurvedList"/>
    <dgm:cxn modelId="{383F1C5A-2169-42FE-BBE0-5188F875BC03}" type="presParOf" srcId="{E8359889-F433-492D-865B-0F4F927840FA}" destId="{A965097E-32F1-4AB8-8C4E-2814A7596B2F}" srcOrd="0" destOrd="0" presId="urn:microsoft.com/office/officeart/2008/layout/VerticalCurvedList"/>
    <dgm:cxn modelId="{714D0171-145A-4F22-99B3-319D1E417CEF}" type="presParOf" srcId="{90561C55-3C6E-4D53-85E1-2C50BCDDA392}" destId="{236FD30C-8B0F-450D-86DB-ECCFF4A23A9C}" srcOrd="5" destOrd="0" presId="urn:microsoft.com/office/officeart/2008/layout/VerticalCurvedList"/>
    <dgm:cxn modelId="{837FDFFF-AAF3-40B3-B228-FF03CFDAD337}" type="presParOf" srcId="{90561C55-3C6E-4D53-85E1-2C50BCDDA392}" destId="{11D574E6-2F93-4F8F-A4FB-2F238C183217}" srcOrd="6" destOrd="0" presId="urn:microsoft.com/office/officeart/2008/layout/VerticalCurvedList"/>
    <dgm:cxn modelId="{43BA1E8D-40D8-464D-B588-34501E0267D1}" type="presParOf" srcId="{11D574E6-2F93-4F8F-A4FB-2F238C183217}" destId="{29B6EEE3-81D1-438F-8B50-75FD8904832A}" srcOrd="0" destOrd="0" presId="urn:microsoft.com/office/officeart/2008/layout/VerticalCurvedList"/>
    <dgm:cxn modelId="{F1D00687-FFD7-4EE0-9A88-E05BFA8EBE35}" type="presParOf" srcId="{90561C55-3C6E-4D53-85E1-2C50BCDDA392}" destId="{44203D11-518E-40F3-AB2F-642ECA45038A}" srcOrd="7" destOrd="0" presId="urn:microsoft.com/office/officeart/2008/layout/VerticalCurvedList"/>
    <dgm:cxn modelId="{B4EE3AE1-4EC3-43F5-948E-CB4CFAFD5CE1}" type="presParOf" srcId="{90561C55-3C6E-4D53-85E1-2C50BCDDA392}" destId="{2D0353EB-D619-4DDE-A99E-8CF7DF11D3D6}" srcOrd="8" destOrd="0" presId="urn:microsoft.com/office/officeart/2008/layout/VerticalCurvedList"/>
    <dgm:cxn modelId="{8E211263-5AC4-4BA6-8BE3-54D6FDB562ED}" type="presParOf" srcId="{2D0353EB-D619-4DDE-A99E-8CF7DF11D3D6}" destId="{A94CA2C9-6E3D-4582-AB36-2334DF455DE2}" srcOrd="0" destOrd="0" presId="urn:microsoft.com/office/officeart/2008/layout/VerticalCurvedList"/>
    <dgm:cxn modelId="{2243A184-8210-4280-B7AE-0A917A60879E}" type="presParOf" srcId="{90561C55-3C6E-4D53-85E1-2C50BCDDA392}" destId="{E383320E-3667-4143-9F33-6EED7164061C}" srcOrd="9" destOrd="0" presId="urn:microsoft.com/office/officeart/2008/layout/VerticalCurvedList"/>
    <dgm:cxn modelId="{BD612EEE-7B7C-4563-A659-FB7F249846C5}" type="presParOf" srcId="{90561C55-3C6E-4D53-85E1-2C50BCDDA392}" destId="{0875DF90-A20F-4C3E-BE19-737800ED9079}" srcOrd="10" destOrd="0" presId="urn:microsoft.com/office/officeart/2008/layout/VerticalCurvedList"/>
    <dgm:cxn modelId="{D9BE8D3B-1522-4F00-B382-51CF4375779F}" type="presParOf" srcId="{0875DF90-A20F-4C3E-BE19-737800ED9079}" destId="{75D06F8E-04AD-44BD-B77F-803652652C12}" srcOrd="0" destOrd="0" presId="urn:microsoft.com/office/officeart/2008/layout/VerticalCurvedList"/>
    <dgm:cxn modelId="{3EFE1CB1-8DA6-4A1E-BF87-AA7F014B1C53}" type="presParOf" srcId="{90561C55-3C6E-4D53-85E1-2C50BCDDA392}" destId="{461B76FF-F005-4EE6-860E-A32607192B5E}" srcOrd="11" destOrd="0" presId="urn:microsoft.com/office/officeart/2008/layout/VerticalCurvedList"/>
    <dgm:cxn modelId="{DBE1174A-3941-4C86-AB55-EC86C3E0F8FE}" type="presParOf" srcId="{90561C55-3C6E-4D53-85E1-2C50BCDDA392}" destId="{7EA41940-90AC-4E50-A8DC-5D490B442FC5}" srcOrd="12" destOrd="0" presId="urn:microsoft.com/office/officeart/2008/layout/VerticalCurvedList"/>
    <dgm:cxn modelId="{57D4D700-3815-4082-BCE1-A1C15EC7B7CF}" type="presParOf" srcId="{7EA41940-90AC-4E50-A8DC-5D490B442FC5}" destId="{92CD3E58-9778-4108-A873-EB1F1735CDC5}"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88790" y="187676"/>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What is Disinformation?</a:t>
          </a:r>
          <a:endParaRPr lang="en-US" sz="1800" kern="1200"/>
        </a:p>
      </dsp:txBody>
      <dsp:txXfrm>
        <a:off x="288790" y="187676"/>
        <a:ext cx="6518168" cy="375211"/>
      </dsp:txXfrm>
    </dsp:sp>
    <dsp:sp modelId="{07CB3071-D555-47DA-A36A-69EB91531FD8}">
      <dsp:nvSpPr>
        <dsp:cNvPr id="0" name=""/>
        <dsp:cNvSpPr/>
      </dsp:nvSpPr>
      <dsp:spPr>
        <a:xfrm>
          <a:off x="54283" y="140775"/>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DB033E-C7A6-4C59-B6E8-9157F97EBE31}">
      <dsp:nvSpPr>
        <dsp:cNvPr id="0" name=""/>
        <dsp:cNvSpPr/>
      </dsp:nvSpPr>
      <dsp:spPr>
        <a:xfrm>
          <a:off x="597427" y="750422"/>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Design &amp; Concept</a:t>
          </a:r>
          <a:endParaRPr lang="en-US" sz="1800" kern="1200"/>
        </a:p>
      </dsp:txBody>
      <dsp:txXfrm>
        <a:off x="597427" y="750422"/>
        <a:ext cx="6209531" cy="375211"/>
      </dsp:txXfrm>
    </dsp:sp>
    <dsp:sp modelId="{A965097E-32F1-4AB8-8C4E-2814A7596B2F}">
      <dsp:nvSpPr>
        <dsp:cNvPr id="0" name=""/>
        <dsp:cNvSpPr/>
      </dsp:nvSpPr>
      <dsp:spPr>
        <a:xfrm>
          <a:off x="362920" y="703521"/>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6FD30C-8B0F-450D-86DB-ECCFF4A23A9C}">
      <dsp:nvSpPr>
        <dsp:cNvPr id="0" name=""/>
        <dsp:cNvSpPr/>
      </dsp:nvSpPr>
      <dsp:spPr>
        <a:xfrm>
          <a:off x="738559" y="131316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cap="none">
              <a:latin typeface="Gill Sans MT" panose="020B0502020104020203"/>
            </a:rPr>
            <a:t>Prerequisites: Packages and Language</a:t>
          </a:r>
          <a:endParaRPr lang="en-US" sz="1800" kern="1200"/>
        </a:p>
      </dsp:txBody>
      <dsp:txXfrm>
        <a:off x="738559" y="1313168"/>
        <a:ext cx="6068399" cy="375211"/>
      </dsp:txXfrm>
    </dsp:sp>
    <dsp:sp modelId="{29B6EEE3-81D1-438F-8B50-75FD8904832A}">
      <dsp:nvSpPr>
        <dsp:cNvPr id="0" name=""/>
        <dsp:cNvSpPr/>
      </dsp:nvSpPr>
      <dsp:spPr>
        <a:xfrm>
          <a:off x="504052" y="1266267"/>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203D11-518E-40F3-AB2F-642ECA45038A}">
      <dsp:nvSpPr>
        <dsp:cNvPr id="0" name=""/>
        <dsp:cNvSpPr/>
      </dsp:nvSpPr>
      <dsp:spPr>
        <a:xfrm>
          <a:off x="738559" y="187555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Diving into the Code</a:t>
          </a:r>
        </a:p>
      </dsp:txBody>
      <dsp:txXfrm>
        <a:off x="738559" y="1875558"/>
        <a:ext cx="6068399" cy="375211"/>
      </dsp:txXfrm>
    </dsp:sp>
    <dsp:sp modelId="{A94CA2C9-6E3D-4582-AB36-2334DF455DE2}">
      <dsp:nvSpPr>
        <dsp:cNvPr id="0" name=""/>
        <dsp:cNvSpPr/>
      </dsp:nvSpPr>
      <dsp:spPr>
        <a:xfrm>
          <a:off x="504052" y="1828656"/>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83320E-3667-4143-9F33-6EED7164061C}">
      <dsp:nvSpPr>
        <dsp:cNvPr id="0" name=""/>
        <dsp:cNvSpPr/>
      </dsp:nvSpPr>
      <dsp:spPr>
        <a:xfrm>
          <a:off x="597427" y="2438303"/>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Challenges</a:t>
          </a:r>
        </a:p>
      </dsp:txBody>
      <dsp:txXfrm>
        <a:off x="597427" y="2438303"/>
        <a:ext cx="6209531" cy="375211"/>
      </dsp:txXfrm>
    </dsp:sp>
    <dsp:sp modelId="{75D06F8E-04AD-44BD-B77F-803652652C12}">
      <dsp:nvSpPr>
        <dsp:cNvPr id="0" name=""/>
        <dsp:cNvSpPr/>
      </dsp:nvSpPr>
      <dsp:spPr>
        <a:xfrm>
          <a:off x="362920" y="2391402"/>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1B76FF-F005-4EE6-860E-A32607192B5E}">
      <dsp:nvSpPr>
        <dsp:cNvPr id="0" name=""/>
        <dsp:cNvSpPr/>
      </dsp:nvSpPr>
      <dsp:spPr>
        <a:xfrm>
          <a:off x="288790" y="3001049"/>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Team Contribution</a:t>
          </a:r>
        </a:p>
      </dsp:txBody>
      <dsp:txXfrm>
        <a:off x="288790" y="3001049"/>
        <a:ext cx="6518168" cy="375211"/>
      </dsp:txXfrm>
    </dsp:sp>
    <dsp:sp modelId="{92CD3E58-9778-4108-A873-EB1F1735CDC5}">
      <dsp:nvSpPr>
        <dsp:cNvPr id="0" name=""/>
        <dsp:cNvSpPr/>
      </dsp:nvSpPr>
      <dsp:spPr>
        <a:xfrm>
          <a:off x="54283" y="2954148"/>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12/8/2022</a:t>
            </a:fld>
            <a:endParaRPr lang="en-US"/>
          </a:p>
        </p:txBody>
      </p:sp>
      <p:sp>
        <p:nvSpPr>
          <p:cNvPr id="4" name="Footer Placeholder 3">
            <a:extLst>
              <a:ext uri="{FF2B5EF4-FFF2-40B4-BE49-F238E27FC236}">
                <a16:creationId xmlns=""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Welcome to our project – our topic is centered on Identifying Disinformation. Our Team lead is David Burrus, and we have two additional members – Ginna Woo and </a:t>
            </a:r>
            <a:r>
              <a:rPr lang="en-US" dirty="0" err="1">
                <a:cs typeface="Calibri"/>
              </a:rPr>
              <a:t>Jianci</a:t>
            </a:r>
            <a:r>
              <a:rPr lang="en-US" dirty="0">
                <a:cs typeface="Calibri"/>
              </a:rPr>
              <a:t> (Angela) Zhai. </a:t>
            </a:r>
            <a:endParaRPr lang="en-US"/>
          </a:p>
          <a:p>
            <a:endParaRPr lang="en-US" dirty="0">
              <a:cs typeface="Calibri"/>
            </a:endParaRPr>
          </a:p>
          <a:p>
            <a:r>
              <a:rPr lang="en-US" dirty="0">
                <a:cs typeface="Calibri"/>
              </a:rPr>
              <a:t>Now, lets jump into our topic.</a:t>
            </a:r>
          </a:p>
          <a:p>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quick overview of our main topics – we’ll start off introducing our project and our ideas. We'll then jump into exploring our code and provide an explanation on our analysis development. We'll highlight our challenges and end our presentation with improvements to consider.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 of misinformation and disinformation has affected our ability to improve many aspects of our lives – and this can be health related (COVID19) or even climate change for example. With so many information around us, it is extremely difficult to differentiate what is true information.  Our goal here is to develop a tool to provide valuable insight on the information we received to help users identify disinformation. Our analysis program will produce disinformation scores for the end users to inform them of the level of disinformation allowing the user to make more inform decisions on content they are consuming. In the next few slides we will explore our goals and dive deeper into our code.</a:t>
            </a:r>
          </a:p>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277373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our original project objectives. [Read them.]</a:t>
            </a:r>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a:p>
        </p:txBody>
      </p:sp>
    </p:spTree>
    <p:extLst>
      <p:ext uri="{BB962C8B-B14F-4D97-AF65-F5344CB8AC3E}">
        <p14:creationId xmlns:p14="http://schemas.microsoft.com/office/powerpoint/2010/main" val="68871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attempted to follow through our original concept which involves developing an web extension to directly modify the search engine results by integrating our model and injecting our disinformation analysis directly onto the search result page as seen in Figure 1.0. However, we came across several issues with compiling two different languages as web extensions are written in JavaScript – our model code was developed using Python. Given our time constraints as well – we opted to create an alternative solution that involves creating a user interface that take in user inputs instead (see Figure 1.1). The inputs will be used to kick-off the analysis. In the next section, we will talk more about the code and how the analysis is performed.</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a:p>
        </p:txBody>
      </p:sp>
    </p:spTree>
    <p:extLst>
      <p:ext uri="{BB962C8B-B14F-4D97-AF65-F5344CB8AC3E}">
        <p14:creationId xmlns:p14="http://schemas.microsoft.com/office/powerpoint/2010/main" val="179799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submission includes four files, listed here and submitted through teh GitHub repository used for the team's prior submissions. There are two code files that address different parts of the project and that explore modeling in different ways. And there are two data files used by the two code files.</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165770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code file, Notebook A, is a Jupyter notebook that illustrates the difficulty of scraping search engine results. Once it became clear that our original vision could not be achieved in the available time, we created a set of COVID-related search results that could be loaded from an Excel file. The reviewer can imagine, with a little more time, it might be possible to obtain such data directly from one or more search engines. </a:t>
            </a:r>
          </a:p>
          <a:p>
            <a:r>
              <a:rPr lang="en-US">
                <a:cs typeface="Calibri"/>
              </a:rPr>
              <a:t>For each "search engine result", our data set combines the URL and text content with additional context including heading text and outlinks on that URL, a single-user judgment, an expert judgment (where available) and domain information.</a:t>
            </a:r>
          </a:p>
          <a:p>
            <a:r>
              <a:rPr lang="en-US">
                <a:cs typeface="Calibri"/>
              </a:rPr>
              <a:t>The data set is analyzed using techniques discussed in class: removing stopwords and punctuation, tokenizing and stemming words, sentiment analysis, and so on. Both code files perform similar text transformations and processing.</a:t>
            </a:r>
          </a:p>
          <a:p>
            <a:r>
              <a:rPr lang="en-US">
                <a:cs typeface="Calibri"/>
              </a:rPr>
              <a:t>However, Notebook A tries a discriminative modeling approach, while Notebook B tries a more generative approach. It has been interesting to compare the results. </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a:p>
        </p:txBody>
      </p:sp>
    </p:spTree>
    <p:extLst>
      <p:ext uri="{BB962C8B-B14F-4D97-AF65-F5344CB8AC3E}">
        <p14:creationId xmlns:p14="http://schemas.microsoft.com/office/powerpoint/2010/main" val="142695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list of Python packages that must be installed prior to running Notebook A. Please note that Notebook B also uses many of these packages, and a few others as well.</a:t>
            </a:r>
          </a:p>
          <a:p>
            <a:r>
              <a:rPr lang="en-US">
                <a:cs typeface="Calibri"/>
              </a:rPr>
              <a:t>Notebook A requires no user input. It can be run either cell-by-cell, or all at once, as the reviewer prefers. All of this program's output, including plots and performance statistics, are displayed within Jupyter.</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356158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12/8/2022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449812" y="3564759"/>
            <a:ext cx="11554100" cy="1937519"/>
          </a:xfrm>
        </p:spPr>
        <p:txBody>
          <a:bodyPr>
            <a:noAutofit/>
          </a:bodyPr>
          <a:lstStyle/>
          <a:p>
            <a:r>
              <a:rPr lang="en-US" sz="6000">
                <a:solidFill>
                  <a:schemeClr val="bg1"/>
                </a:solidFill>
              </a:rPr>
              <a:t>Identifying Disinformation </a:t>
            </a: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a:solidFill>
                  <a:srgbClr val="7CEBFF"/>
                </a:solidFill>
              </a:rPr>
              <a:t>Authors: </a:t>
            </a:r>
            <a:r>
              <a:rPr lang="en-US">
                <a:ea typeface="+mn-lt"/>
                <a:cs typeface="+mn-lt"/>
              </a:rPr>
              <a:t>David Burrus, Ginna Woo, </a:t>
            </a:r>
            <a:r>
              <a:rPr lang="en-US" err="1">
                <a:ea typeface="+mn-lt"/>
                <a:cs typeface="+mn-lt"/>
              </a:rPr>
              <a:t>Jianci</a:t>
            </a:r>
            <a:r>
              <a:rPr lang="en-US">
                <a:ea typeface="+mn-lt"/>
                <a:cs typeface="+mn-lt"/>
              </a:rPr>
              <a:t> Zhai (Angela)</a:t>
            </a:r>
            <a:endParaRPr lang="en-US">
              <a:solidFill>
                <a:srgbClr val="7CEBFF"/>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advTm="17308"/>
    </mc:Choice>
    <mc:Fallback xmlns="">
      <p:transition spd="slow" advTm="1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 4 (Pre-Processing)</a:t>
            </a:r>
            <a:endParaRPr lang="en-US" dirty="0">
              <a:solidFill>
                <a:schemeClr val="tx2"/>
              </a:solidFill>
            </a:endParaRPr>
          </a:p>
        </p:txBody>
      </p:sp>
      <p:pic>
        <p:nvPicPr>
          <p:cNvPr id="2050" name="Picture 2" descr="C:\Users\David\Documents\Comp Sci Masters\Illinois MS-DCS\CS410 Text Information Systems\Team Project\index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26" y="1228480"/>
            <a:ext cx="3200400" cy="28689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David\Documents\Comp Sci Masters\Illinois MS-DCS\CS410 Text Information Systems\Team Project\index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576" y="1228480"/>
            <a:ext cx="3200400" cy="28852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avid\Documents\Comp Sci Masters\Illinois MS-DCS\CS410 Text Information Systems\Team Project\index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5801" y="1221995"/>
            <a:ext cx="3200400" cy="28306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1026" y="4282764"/>
            <a:ext cx="11029950" cy="1754326"/>
          </a:xfrm>
          <a:prstGeom prst="rect">
            <a:avLst/>
          </a:prstGeom>
          <a:noFill/>
        </p:spPr>
        <p:txBody>
          <a:bodyPr wrap="square" rtlCol="0">
            <a:spAutoFit/>
          </a:bodyPr>
          <a:lstStyle/>
          <a:p>
            <a:pPr>
              <a:spcAft>
                <a:spcPts val="600"/>
              </a:spcAft>
            </a:pPr>
            <a:r>
              <a:rPr lang="en-US" sz="1400" dirty="0" smtClean="0"/>
              <a:t>This section tokenizes 'content</a:t>
            </a:r>
            <a:r>
              <a:rPr lang="en-US" sz="1400" dirty="0"/>
              <a:t>' </a:t>
            </a:r>
            <a:r>
              <a:rPr lang="en-US" sz="1400" dirty="0" smtClean="0"/>
              <a:t>from each search result, including </a:t>
            </a:r>
            <a:r>
              <a:rPr lang="en-US" sz="1400" dirty="0"/>
              <a:t>removal of standard and unusual punctuation, numbers, and stop words. </a:t>
            </a:r>
            <a:endParaRPr lang="en-US" sz="1400" dirty="0" smtClean="0"/>
          </a:p>
          <a:p>
            <a:pPr>
              <a:spcAft>
                <a:spcPts val="600"/>
              </a:spcAft>
            </a:pPr>
            <a:r>
              <a:rPr lang="en-US" sz="1400" dirty="0" smtClean="0"/>
              <a:t>Not knowing which form would be most helpful, we explored the differences between the tokens as-is, after lemmatizing, and after stemming. Stemming </a:t>
            </a:r>
            <a:r>
              <a:rPr lang="en-US" sz="1400" dirty="0"/>
              <a:t>results </a:t>
            </a:r>
            <a:r>
              <a:rPr lang="en-US" sz="1400" dirty="0" smtClean="0"/>
              <a:t>could be </a:t>
            </a:r>
            <a:r>
              <a:rPr lang="en-US" sz="1400" dirty="0"/>
              <a:t>difficult to interpret (e.g., 'caring' can stem to 'car</a:t>
            </a:r>
            <a:r>
              <a:rPr lang="en-US" sz="1400" dirty="0" smtClean="0"/>
              <a:t>').  Lemmatization produced </a:t>
            </a:r>
            <a:r>
              <a:rPr lang="en-US" sz="1400" dirty="0"/>
              <a:t>a slightly longer list of words than stemming, but those words are easier to understand in later analyses.</a:t>
            </a:r>
          </a:p>
          <a:p>
            <a:pPr>
              <a:spcAft>
                <a:spcPts val="600"/>
              </a:spcAft>
            </a:pPr>
            <a:r>
              <a:rPr lang="en-US" sz="1400" dirty="0" smtClean="0"/>
              <a:t>The </a:t>
            </a:r>
            <a:r>
              <a:rPr lang="en-US" sz="1400" dirty="0"/>
              <a:t>frequency distribution plots </a:t>
            </a:r>
            <a:r>
              <a:rPr lang="en-US" sz="1400" dirty="0" smtClean="0"/>
              <a:t>for all three forms </a:t>
            </a:r>
            <a:r>
              <a:rPr lang="en-US" sz="1400" dirty="0"/>
              <a:t>show an 'elbow', suggesting that words like 'vaccine', 'people', and '</a:t>
            </a:r>
            <a:r>
              <a:rPr lang="en-US" sz="1400" dirty="0" err="1"/>
              <a:t>covid</a:t>
            </a:r>
            <a:r>
              <a:rPr lang="en-US" sz="1400" dirty="0"/>
              <a:t>' are common throughout the collection, so TF-IDF could be helpful. However, one also can see some possible </a:t>
            </a:r>
            <a:r>
              <a:rPr lang="en-US" sz="1400" dirty="0" smtClean="0"/>
              <a:t>discriminative </a:t>
            </a:r>
            <a:r>
              <a:rPr lang="en-US" sz="1400" dirty="0"/>
              <a:t>words, such as 'health', 'supplement', 'infection', and 'data'.</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74584714"/>
      </p:ext>
    </p:extLst>
  </p:cSld>
  <p:clrMapOvr>
    <a:masterClrMapping/>
  </p:clrMapOvr>
  <mc:AlternateContent xmlns:mc="http://schemas.openxmlformats.org/markup-compatibility/2006">
    <mc:Choice xmlns:p14="http://schemas.microsoft.com/office/powerpoint/2010/main" Requires="p14">
      <p:transition spd="slow" p14:dur="2000" advTm="25628"/>
    </mc:Choice>
    <mc:Fallback>
      <p:transition spd="slow" advTm="25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Sections 5 and 6 (Modeling)</a:t>
            </a:r>
            <a:endParaRPr lang="en-US" dirty="0">
              <a:solidFill>
                <a:schemeClr val="tx2"/>
              </a:solidFill>
            </a:endParaRPr>
          </a:p>
        </p:txBody>
      </p:sp>
      <p:sp>
        <p:nvSpPr>
          <p:cNvPr id="3" name="TextBox 2"/>
          <p:cNvSpPr txBox="1"/>
          <p:nvPr/>
        </p:nvSpPr>
        <p:spPr>
          <a:xfrm>
            <a:off x="391026" y="3747507"/>
            <a:ext cx="3961341" cy="1923604"/>
          </a:xfrm>
          <a:prstGeom prst="rect">
            <a:avLst/>
          </a:prstGeom>
          <a:solidFill>
            <a:schemeClr val="bg1"/>
          </a:solidFill>
          <a:ln>
            <a:solidFill>
              <a:schemeClr val="accent3"/>
            </a:solidFill>
          </a:ln>
        </p:spPr>
        <p:txBody>
          <a:bodyPr wrap="none" rtlCol="0">
            <a:spAutoFit/>
          </a:bodyPr>
          <a:lstStyle/>
          <a:p>
            <a:r>
              <a:rPr lang="fr-FR" sz="700" dirty="0" err="1" smtClean="0">
                <a:latin typeface="Consolas" panose="020B0609020204030204" pitchFamily="49" charset="0"/>
              </a:rPr>
              <a:t>Feature</a:t>
            </a:r>
            <a:r>
              <a:rPr lang="fr-FR" sz="700" dirty="0" smtClean="0">
                <a:latin typeface="Consolas" panose="020B0609020204030204" pitchFamily="49" charset="0"/>
              </a:rPr>
              <a:t> </a:t>
            </a:r>
            <a:r>
              <a:rPr lang="fr-FR" sz="700" dirty="0">
                <a:latin typeface="Consolas" panose="020B0609020204030204" pitchFamily="49" charset="0"/>
              </a:rPr>
              <a:t>dimensions:</a:t>
            </a:r>
          </a:p>
          <a:p>
            <a:r>
              <a:rPr lang="fr-FR" sz="700" dirty="0">
                <a:latin typeface="Consolas" panose="020B0609020204030204" pitchFamily="49" charset="0"/>
              </a:rPr>
              <a:t> (159, 60)</a:t>
            </a:r>
          </a:p>
          <a:p>
            <a:endParaRPr lang="fr-FR" sz="700" dirty="0">
              <a:latin typeface="Consolas" panose="020B0609020204030204" pitchFamily="49" charset="0"/>
            </a:endParaRPr>
          </a:p>
          <a:p>
            <a:r>
              <a:rPr lang="fr-FR" sz="700" dirty="0">
                <a:latin typeface="Consolas" panose="020B0609020204030204" pitchFamily="49" charset="0"/>
              </a:rPr>
              <a:t>Label dimensions:</a:t>
            </a:r>
          </a:p>
          <a:p>
            <a:r>
              <a:rPr lang="fr-FR" sz="700" dirty="0">
                <a:latin typeface="Consolas" panose="020B0609020204030204" pitchFamily="49" charset="0"/>
              </a:rPr>
              <a:t> (159</a:t>
            </a:r>
            <a:r>
              <a:rPr lang="fr-FR" sz="700" dirty="0" smtClean="0">
                <a:latin typeface="Consolas" panose="020B0609020204030204" pitchFamily="49" charset="0"/>
              </a:rPr>
              <a:t>,)</a:t>
            </a:r>
          </a:p>
          <a:p>
            <a:endParaRPr lang="fr-FR" sz="700" dirty="0">
              <a:latin typeface="Consolas" panose="020B0609020204030204" pitchFamily="49" charset="0"/>
            </a:endParaRPr>
          </a:p>
          <a:p>
            <a:r>
              <a:rPr lang="en-US" sz="700" dirty="0">
                <a:latin typeface="Consolas" panose="020B0609020204030204" pitchFamily="49" charset="0"/>
              </a:rPr>
              <a:t>Building classifier model ...</a:t>
            </a:r>
          </a:p>
          <a:p>
            <a:endParaRPr lang="en-US" sz="700" dirty="0">
              <a:latin typeface="Consolas" panose="020B0609020204030204" pitchFamily="49" charset="0"/>
            </a:endParaRPr>
          </a:p>
          <a:p>
            <a:r>
              <a:rPr lang="en-US" sz="700" dirty="0">
                <a:latin typeface="Consolas" panose="020B0609020204030204" pitchFamily="49" charset="0"/>
              </a:rPr>
              <a:t>Number of features: 60</a:t>
            </a:r>
          </a:p>
          <a:p>
            <a:r>
              <a:rPr lang="en-US" sz="700" dirty="0">
                <a:latin typeface="Consolas" panose="020B0609020204030204" pitchFamily="49" charset="0"/>
              </a:rPr>
              <a:t>Class labels: ['high' 'low' 'mixed' 'mostly factual' 'very high' 'very low']</a:t>
            </a:r>
          </a:p>
          <a:p>
            <a:r>
              <a:rPr lang="en-US" sz="700" dirty="0">
                <a:latin typeface="Consolas" panose="020B0609020204030204" pitchFamily="49" charset="0"/>
              </a:rPr>
              <a:t>Number of support vectors for each class: [56  9 30  8 15  9]</a:t>
            </a:r>
          </a:p>
          <a:p>
            <a:endParaRPr lang="en-US" sz="700" dirty="0">
              <a:latin typeface="Consolas" panose="020B0609020204030204" pitchFamily="49" charset="0"/>
            </a:endParaRPr>
          </a:p>
          <a:p>
            <a:r>
              <a:rPr lang="en-US" sz="700" b="1" dirty="0">
                <a:solidFill>
                  <a:schemeClr val="accent1">
                    <a:lumMod val="60000"/>
                    <a:lumOff val="40000"/>
                  </a:schemeClr>
                </a:solidFill>
                <a:latin typeface="Consolas" panose="020B0609020204030204" pitchFamily="49" charset="0"/>
              </a:rPr>
              <a:t>Accuracy: 15 of 32 samples were classified correctly</a:t>
            </a:r>
          </a:p>
          <a:p>
            <a:r>
              <a:rPr lang="en-US" sz="700" b="1" dirty="0">
                <a:solidFill>
                  <a:schemeClr val="accent1">
                    <a:lumMod val="60000"/>
                    <a:lumOff val="40000"/>
                  </a:schemeClr>
                </a:solidFill>
                <a:latin typeface="Consolas" panose="020B0609020204030204" pitchFamily="49" charset="0"/>
              </a:rPr>
              <a:t>Accuracy:  0.46875</a:t>
            </a:r>
          </a:p>
          <a:p>
            <a:r>
              <a:rPr lang="en-US" sz="700" b="1" dirty="0">
                <a:solidFill>
                  <a:schemeClr val="accent1">
                    <a:lumMod val="60000"/>
                    <a:lumOff val="40000"/>
                  </a:schemeClr>
                </a:solidFill>
                <a:latin typeface="Consolas" panose="020B0609020204030204" pitchFamily="49" charset="0"/>
              </a:rPr>
              <a:t>Precision: 0.46875</a:t>
            </a:r>
          </a:p>
          <a:p>
            <a:r>
              <a:rPr lang="en-US" sz="700" b="1" dirty="0">
                <a:solidFill>
                  <a:schemeClr val="accent1">
                    <a:lumMod val="60000"/>
                    <a:lumOff val="40000"/>
                  </a:schemeClr>
                </a:solidFill>
                <a:latin typeface="Consolas" panose="020B0609020204030204" pitchFamily="49" charset="0"/>
              </a:rPr>
              <a:t>Recall:    0.46875</a:t>
            </a:r>
          </a:p>
          <a:p>
            <a:r>
              <a:rPr lang="en-US" sz="700" b="1" dirty="0">
                <a:solidFill>
                  <a:schemeClr val="accent1">
                    <a:lumMod val="60000"/>
                    <a:lumOff val="40000"/>
                  </a:schemeClr>
                </a:solidFill>
                <a:latin typeface="Consolas" panose="020B0609020204030204" pitchFamily="49" charset="0"/>
              </a:rPr>
              <a:t>F1: </a:t>
            </a:r>
            <a:r>
              <a:rPr lang="en-US" sz="700" b="1" dirty="0" smtClean="0">
                <a:solidFill>
                  <a:schemeClr val="accent1">
                    <a:lumMod val="60000"/>
                    <a:lumOff val="40000"/>
                  </a:schemeClr>
                </a:solidFill>
                <a:latin typeface="Consolas" panose="020B0609020204030204" pitchFamily="49" charset="0"/>
              </a:rPr>
              <a:t>0.5660377358490566</a:t>
            </a:r>
            <a:endParaRPr lang="en-US" sz="700" b="1" dirty="0">
              <a:solidFill>
                <a:schemeClr val="accent1">
                  <a:lumMod val="60000"/>
                  <a:lumOff val="40000"/>
                </a:schemeClr>
              </a:solidFill>
              <a:latin typeface="Consolas" panose="020B0609020204030204" pitchFamily="49" charset="0"/>
            </a:endParaRPr>
          </a:p>
        </p:txBody>
      </p:sp>
      <p:sp>
        <p:nvSpPr>
          <p:cNvPr id="4" name="TextBox 3"/>
          <p:cNvSpPr txBox="1"/>
          <p:nvPr/>
        </p:nvSpPr>
        <p:spPr>
          <a:xfrm>
            <a:off x="9440993" y="1271526"/>
            <a:ext cx="2321469" cy="5155257"/>
          </a:xfrm>
          <a:prstGeom prst="rect">
            <a:avLst/>
          </a:prstGeom>
          <a:solidFill>
            <a:schemeClr val="bg1"/>
          </a:solidFill>
          <a:ln>
            <a:solidFill>
              <a:schemeClr val="accent3"/>
            </a:solidFill>
          </a:ln>
        </p:spPr>
        <p:txBody>
          <a:bodyPr wrap="none" rtlCol="0">
            <a:spAutoFit/>
          </a:bodyPr>
          <a:lstStyle/>
          <a:p>
            <a:r>
              <a:rPr lang="en-US" sz="700" dirty="0" smtClean="0">
                <a:latin typeface="Consolas" panose="020B0609020204030204" pitchFamily="49" charset="0"/>
              </a:rPr>
              <a:t>Comparison </a:t>
            </a:r>
            <a:r>
              <a:rPr lang="en-US" sz="700" dirty="0">
                <a:latin typeface="Consolas" panose="020B0609020204030204" pitchFamily="49" charset="0"/>
              </a:rPr>
              <a:t>of actual vs. predicted ratings:</a:t>
            </a:r>
          </a:p>
          <a:p>
            <a:r>
              <a:rPr lang="en-US" sz="700" dirty="0">
                <a:latin typeface="Consolas" panose="020B0609020204030204" pitchFamily="49" charset="0"/>
              </a:rPr>
              <a:t>            </a:t>
            </a:r>
            <a:r>
              <a:rPr lang="en-US" sz="700" dirty="0" err="1">
                <a:latin typeface="Consolas" panose="020B0609020204030204" pitchFamily="49" charset="0"/>
              </a:rPr>
              <a:t>y_test</a:t>
            </a:r>
            <a:r>
              <a:rPr lang="en-US" sz="700" dirty="0">
                <a:latin typeface="Consolas" panose="020B0609020204030204" pitchFamily="49" charset="0"/>
              </a:rPr>
              <a:t> </a:t>
            </a:r>
            <a:r>
              <a:rPr lang="en-US" sz="700" dirty="0" err="1">
                <a:latin typeface="Consolas" panose="020B0609020204030204" pitchFamily="49" charset="0"/>
              </a:rPr>
              <a:t>y_pred</a:t>
            </a:r>
            <a:endParaRPr lang="en-US" sz="700" dirty="0">
              <a:latin typeface="Consolas" panose="020B0609020204030204" pitchFamily="49" charset="0"/>
            </a:endParaRPr>
          </a:p>
          <a:p>
            <a:r>
              <a:rPr lang="en-US" sz="700" dirty="0">
                <a:latin typeface="Consolas" panose="020B0609020204030204" pitchFamily="49" charset="0"/>
              </a:rPr>
              <a:t>0             high  mixed</a:t>
            </a:r>
          </a:p>
          <a:p>
            <a:r>
              <a:rPr lang="en-US" sz="700" dirty="0">
                <a:solidFill>
                  <a:srgbClr val="00B050"/>
                </a:solidFill>
                <a:latin typeface="Consolas" panose="020B0609020204030204" pitchFamily="49" charset="0"/>
              </a:rPr>
              <a:t>1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3         very low   high</a:t>
            </a:r>
          </a:p>
          <a:p>
            <a:r>
              <a:rPr lang="en-US" sz="700" dirty="0">
                <a:solidFill>
                  <a:srgbClr val="C00000"/>
                </a:solidFill>
                <a:latin typeface="Consolas" panose="020B0609020204030204" pitchFamily="49" charset="0"/>
              </a:rPr>
              <a:t>4              low   high</a:t>
            </a:r>
          </a:p>
          <a:p>
            <a:r>
              <a:rPr lang="en-US" sz="700" dirty="0">
                <a:solidFill>
                  <a:srgbClr val="00B050"/>
                </a:solidFill>
                <a:latin typeface="Consolas" panose="020B0609020204030204" pitchFamily="49" charset="0"/>
              </a:rPr>
              <a:t>5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6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7              low   high</a:t>
            </a:r>
          </a:p>
          <a:p>
            <a:r>
              <a:rPr lang="en-US" sz="700" dirty="0">
                <a:solidFill>
                  <a:srgbClr val="00B050"/>
                </a:solidFill>
                <a:latin typeface="Consolas" panose="020B0609020204030204" pitchFamily="49" charset="0"/>
              </a:rPr>
              <a:t>8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C00000"/>
                </a:solidFill>
                <a:latin typeface="Consolas" panose="020B0609020204030204" pitchFamily="49" charset="0"/>
              </a:rPr>
              <a:t>9         very low   high</a:t>
            </a:r>
          </a:p>
          <a:p>
            <a:r>
              <a:rPr lang="en-US" sz="700" dirty="0">
                <a:solidFill>
                  <a:srgbClr val="00B050"/>
                </a:solidFill>
                <a:latin typeface="Consolas" panose="020B0609020204030204" pitchFamily="49" charset="0"/>
              </a:rPr>
              <a:t>10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11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12  mostly factual   high</a:t>
            </a:r>
          </a:p>
          <a:p>
            <a:r>
              <a:rPr lang="en-US" sz="700" dirty="0">
                <a:solidFill>
                  <a:srgbClr val="C00000"/>
                </a:solidFill>
                <a:latin typeface="Consolas" panose="020B0609020204030204" pitchFamily="49" charset="0"/>
              </a:rPr>
              <a:t>13        very low   high</a:t>
            </a:r>
          </a:p>
          <a:p>
            <a:r>
              <a:rPr lang="en-US" sz="700" dirty="0">
                <a:solidFill>
                  <a:srgbClr val="00B050"/>
                </a:solidFill>
                <a:latin typeface="Consolas" panose="020B0609020204030204" pitchFamily="49" charset="0"/>
              </a:rPr>
              <a:t>14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15            high  mixed</a:t>
            </a:r>
          </a:p>
          <a:p>
            <a:r>
              <a:rPr lang="en-US" sz="700" dirty="0">
                <a:solidFill>
                  <a:srgbClr val="C00000"/>
                </a:solidFill>
                <a:latin typeface="Consolas" panose="020B0609020204030204" pitchFamily="49" charset="0"/>
              </a:rPr>
              <a:t>16        very low   high</a:t>
            </a:r>
          </a:p>
          <a:p>
            <a:r>
              <a:rPr lang="en-US" sz="700" dirty="0">
                <a:solidFill>
                  <a:srgbClr val="00B050"/>
                </a:solidFill>
                <a:latin typeface="Consolas" panose="020B0609020204030204" pitchFamily="49" charset="0"/>
              </a:rPr>
              <a:t>17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18  mostly factual   high</a:t>
            </a:r>
          </a:p>
          <a:p>
            <a:r>
              <a:rPr lang="en-US" sz="700" dirty="0">
                <a:latin typeface="Consolas" panose="020B0609020204030204" pitchFamily="49" charset="0"/>
              </a:rPr>
              <a:t>19           mixed   high</a:t>
            </a:r>
          </a:p>
          <a:p>
            <a:r>
              <a:rPr lang="en-US" sz="700" dirty="0">
                <a:solidFill>
                  <a:srgbClr val="00B050"/>
                </a:solidFill>
                <a:latin typeface="Consolas" panose="020B0609020204030204" pitchFamily="49" charset="0"/>
              </a:rPr>
              <a:t>20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21       very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22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23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24           mixed   high</a:t>
            </a:r>
          </a:p>
          <a:p>
            <a:r>
              <a:rPr lang="en-US" sz="700" dirty="0">
                <a:solidFill>
                  <a:srgbClr val="00B050"/>
                </a:solidFill>
                <a:latin typeface="Consolas" panose="020B0609020204030204" pitchFamily="49" charset="0"/>
              </a:rPr>
              <a:t>25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26           mixed  </a:t>
            </a:r>
            <a:r>
              <a:rPr lang="en-US" sz="700" dirty="0" err="1">
                <a:solidFill>
                  <a:srgbClr val="00B050"/>
                </a:solidFill>
                <a:latin typeface="Consolas" panose="020B0609020204030204" pitchFamily="49" charset="0"/>
              </a:rPr>
              <a:t>mixed</a:t>
            </a:r>
            <a:endParaRPr lang="en-US" sz="700" dirty="0">
              <a:solidFill>
                <a:srgbClr val="00B050"/>
              </a:solidFill>
              <a:latin typeface="Consolas" panose="020B0609020204030204" pitchFamily="49" charset="0"/>
            </a:endParaRPr>
          </a:p>
          <a:p>
            <a:r>
              <a:rPr lang="en-US" sz="700" dirty="0">
                <a:solidFill>
                  <a:srgbClr val="00B050"/>
                </a:solidFill>
                <a:latin typeface="Consolas" panose="020B0609020204030204" pitchFamily="49" charset="0"/>
              </a:rPr>
              <a:t>27             low  mixed</a:t>
            </a:r>
          </a:p>
          <a:p>
            <a:r>
              <a:rPr lang="en-US" sz="700" dirty="0">
                <a:solidFill>
                  <a:srgbClr val="00B050"/>
                </a:solidFill>
                <a:latin typeface="Consolas" panose="020B0609020204030204" pitchFamily="49" charset="0"/>
              </a:rPr>
              <a:t>28            high   </a:t>
            </a:r>
            <a:r>
              <a:rPr lang="en-US" sz="700" dirty="0" err="1">
                <a:solidFill>
                  <a:srgbClr val="00B050"/>
                </a:solidFill>
                <a:latin typeface="Consolas" panose="020B0609020204030204" pitchFamily="49" charset="0"/>
              </a:rPr>
              <a:t>high</a:t>
            </a:r>
            <a:endParaRPr lang="en-US" sz="700" dirty="0">
              <a:solidFill>
                <a:srgbClr val="00B050"/>
              </a:solidFill>
              <a:latin typeface="Consolas" panose="020B0609020204030204" pitchFamily="49" charset="0"/>
            </a:endParaRPr>
          </a:p>
          <a:p>
            <a:r>
              <a:rPr lang="en-US" sz="700" dirty="0">
                <a:latin typeface="Consolas" panose="020B0609020204030204" pitchFamily="49" charset="0"/>
              </a:rPr>
              <a:t>29           mixed   high</a:t>
            </a:r>
          </a:p>
          <a:p>
            <a:r>
              <a:rPr lang="en-US" sz="700" dirty="0">
                <a:latin typeface="Consolas" panose="020B0609020204030204" pitchFamily="49" charset="0"/>
              </a:rPr>
              <a:t>30           mixed   high</a:t>
            </a:r>
          </a:p>
          <a:p>
            <a:r>
              <a:rPr lang="en-US" sz="700" dirty="0">
                <a:solidFill>
                  <a:srgbClr val="C00000"/>
                </a:solidFill>
                <a:latin typeface="Consolas" panose="020B0609020204030204" pitchFamily="49" charset="0"/>
              </a:rPr>
              <a:t>31        very low   high </a:t>
            </a:r>
          </a:p>
          <a:p>
            <a:endParaRPr lang="en-US" sz="700" dirty="0">
              <a:latin typeface="Consolas" panose="020B0609020204030204" pitchFamily="49" charset="0"/>
            </a:endParaRPr>
          </a:p>
          <a:p>
            <a:r>
              <a:rPr lang="en-US" sz="700" dirty="0" err="1">
                <a:latin typeface="Consolas" panose="020B0609020204030204" pitchFamily="49" charset="0"/>
              </a:rPr>
              <a:t>y_test</a:t>
            </a:r>
            <a:r>
              <a:rPr lang="en-US" sz="700" dirty="0">
                <a:latin typeface="Consolas" panose="020B0609020204030204" pitchFamily="49" charset="0"/>
              </a:rPr>
              <a:t>          </a:t>
            </a:r>
            <a:r>
              <a:rPr lang="en-US" sz="700" dirty="0" err="1">
                <a:latin typeface="Consolas" panose="020B0609020204030204" pitchFamily="49" charset="0"/>
              </a:rPr>
              <a:t>y_pred</a:t>
            </a:r>
            <a:endParaRPr lang="en-US" sz="700" dirty="0">
              <a:latin typeface="Consolas" panose="020B0609020204030204" pitchFamily="49" charset="0"/>
            </a:endParaRPr>
          </a:p>
          <a:p>
            <a:r>
              <a:rPr lang="en-US" sz="700" dirty="0">
                <a:solidFill>
                  <a:srgbClr val="00B050"/>
                </a:solidFill>
                <a:latin typeface="Consolas" panose="020B0609020204030204" pitchFamily="49" charset="0"/>
              </a:rPr>
              <a:t>high            </a:t>
            </a:r>
            <a:r>
              <a:rPr lang="en-US" sz="700" dirty="0" err="1">
                <a:solidFill>
                  <a:srgbClr val="00B050"/>
                </a:solidFill>
                <a:latin typeface="Consolas" panose="020B0609020204030204" pitchFamily="49" charset="0"/>
              </a:rPr>
              <a:t>high</a:t>
            </a:r>
            <a:r>
              <a:rPr lang="en-US" sz="700" dirty="0">
                <a:solidFill>
                  <a:srgbClr val="00B050"/>
                </a:solidFill>
                <a:latin typeface="Consolas" panose="020B0609020204030204" pitchFamily="49" charset="0"/>
              </a:rPr>
              <a:t>      11</a:t>
            </a:r>
          </a:p>
          <a:p>
            <a:r>
              <a:rPr lang="en-US" sz="700" dirty="0">
                <a:latin typeface="Consolas" panose="020B0609020204030204" pitchFamily="49" charset="0"/>
              </a:rPr>
              <a:t>                mixed      2</a:t>
            </a:r>
          </a:p>
          <a:p>
            <a:r>
              <a:rPr lang="en-US" sz="700" dirty="0">
                <a:solidFill>
                  <a:srgbClr val="00B050"/>
                </a:solidFill>
                <a:latin typeface="Consolas" panose="020B0609020204030204" pitchFamily="49" charset="0"/>
              </a:rPr>
              <a:t>low   </a:t>
            </a:r>
            <a:r>
              <a:rPr lang="en-US" sz="700" dirty="0">
                <a:latin typeface="Consolas" panose="020B0609020204030204" pitchFamily="49" charset="0"/>
              </a:rPr>
              <a:t>          </a:t>
            </a:r>
            <a:r>
              <a:rPr lang="en-US" sz="700" dirty="0">
                <a:solidFill>
                  <a:srgbClr val="C00000"/>
                </a:solidFill>
                <a:latin typeface="Consolas" panose="020B0609020204030204" pitchFamily="49" charset="0"/>
              </a:rPr>
              <a:t>high       2</a:t>
            </a:r>
          </a:p>
          <a:p>
            <a:r>
              <a:rPr lang="en-US" sz="700" dirty="0">
                <a:latin typeface="Consolas" panose="020B0609020204030204" pitchFamily="49" charset="0"/>
              </a:rPr>
              <a:t>                </a:t>
            </a:r>
            <a:r>
              <a:rPr lang="en-US" sz="700" dirty="0">
                <a:solidFill>
                  <a:srgbClr val="00B050"/>
                </a:solidFill>
                <a:latin typeface="Consolas" panose="020B0609020204030204" pitchFamily="49" charset="0"/>
              </a:rPr>
              <a:t>mixed      1</a:t>
            </a:r>
          </a:p>
          <a:p>
            <a:r>
              <a:rPr lang="en-US" sz="700" dirty="0">
                <a:solidFill>
                  <a:srgbClr val="00B050"/>
                </a:solidFill>
                <a:latin typeface="Consolas" panose="020B0609020204030204" pitchFamily="49" charset="0"/>
              </a:rPr>
              <a:t>mixed</a:t>
            </a:r>
            <a:r>
              <a:rPr lang="en-US" sz="700" dirty="0">
                <a:latin typeface="Consolas" panose="020B0609020204030204" pitchFamily="49" charset="0"/>
              </a:rPr>
              <a:t>           high       4</a:t>
            </a:r>
          </a:p>
          <a:p>
            <a:r>
              <a:rPr lang="en-US" sz="700" dirty="0">
                <a:latin typeface="Consolas" panose="020B0609020204030204" pitchFamily="49" charset="0"/>
              </a:rPr>
              <a:t>                </a:t>
            </a:r>
            <a:r>
              <a:rPr lang="en-US" sz="700" dirty="0">
                <a:solidFill>
                  <a:srgbClr val="00B050"/>
                </a:solidFill>
                <a:latin typeface="Consolas" panose="020B0609020204030204" pitchFamily="49" charset="0"/>
              </a:rPr>
              <a:t>mixed      4</a:t>
            </a:r>
          </a:p>
          <a:p>
            <a:r>
              <a:rPr lang="en-US" sz="700" dirty="0">
                <a:solidFill>
                  <a:srgbClr val="00B050"/>
                </a:solidFill>
                <a:latin typeface="Consolas" panose="020B0609020204030204" pitchFamily="49" charset="0"/>
              </a:rPr>
              <a:t>mostly factual  high       2</a:t>
            </a:r>
          </a:p>
          <a:p>
            <a:r>
              <a:rPr lang="en-US" sz="700" dirty="0">
                <a:solidFill>
                  <a:srgbClr val="00B050"/>
                </a:solidFill>
                <a:latin typeface="Consolas" panose="020B0609020204030204" pitchFamily="49" charset="0"/>
              </a:rPr>
              <a:t>very high       </a:t>
            </a:r>
            <a:r>
              <a:rPr lang="en-US" sz="700" dirty="0" err="1">
                <a:solidFill>
                  <a:srgbClr val="00B050"/>
                </a:solidFill>
                <a:latin typeface="Consolas" panose="020B0609020204030204" pitchFamily="49" charset="0"/>
              </a:rPr>
              <a:t>high</a:t>
            </a:r>
            <a:r>
              <a:rPr lang="en-US" sz="700" dirty="0">
                <a:solidFill>
                  <a:srgbClr val="00B050"/>
                </a:solidFill>
                <a:latin typeface="Consolas" panose="020B0609020204030204" pitchFamily="49" charset="0"/>
              </a:rPr>
              <a:t>       1</a:t>
            </a:r>
          </a:p>
          <a:p>
            <a:r>
              <a:rPr lang="en-US" sz="700" dirty="0">
                <a:solidFill>
                  <a:srgbClr val="C00000"/>
                </a:solidFill>
                <a:latin typeface="Consolas" panose="020B0609020204030204" pitchFamily="49" charset="0"/>
              </a:rPr>
              <a:t>very low        high       5</a:t>
            </a:r>
          </a:p>
          <a:p>
            <a:r>
              <a:rPr lang="en-US" sz="700" dirty="0">
                <a:latin typeface="Consolas" panose="020B0609020204030204" pitchFamily="49" charset="0"/>
              </a:rPr>
              <a:t>Name: </a:t>
            </a:r>
            <a:r>
              <a:rPr lang="en-US" sz="700" dirty="0" err="1">
                <a:latin typeface="Consolas" panose="020B0609020204030204" pitchFamily="49" charset="0"/>
              </a:rPr>
              <a:t>y_pred</a:t>
            </a:r>
            <a:r>
              <a:rPr lang="en-US" sz="700" dirty="0">
                <a:latin typeface="Consolas" panose="020B0609020204030204" pitchFamily="49" charset="0"/>
              </a:rPr>
              <a:t>, </a:t>
            </a:r>
            <a:r>
              <a:rPr lang="en-US" sz="700" dirty="0" err="1">
                <a:latin typeface="Consolas" panose="020B0609020204030204" pitchFamily="49" charset="0"/>
              </a:rPr>
              <a:t>dtype</a:t>
            </a:r>
            <a:r>
              <a:rPr lang="en-US" sz="700" dirty="0">
                <a:latin typeface="Consolas" panose="020B0609020204030204" pitchFamily="49" charset="0"/>
              </a:rPr>
              <a:t>: int64</a:t>
            </a:r>
            <a:endParaRPr lang="en-US" sz="700" dirty="0" smtClean="0">
              <a:latin typeface="Consolas" panose="020B0609020204030204" pitchFamily="49" charset="0"/>
            </a:endParaRPr>
          </a:p>
        </p:txBody>
      </p:sp>
      <p:sp>
        <p:nvSpPr>
          <p:cNvPr id="5" name="TextBox 4"/>
          <p:cNvSpPr txBox="1"/>
          <p:nvPr/>
        </p:nvSpPr>
        <p:spPr>
          <a:xfrm>
            <a:off x="391026" y="1271526"/>
            <a:ext cx="3961341" cy="2400657"/>
          </a:xfrm>
          <a:prstGeom prst="rect">
            <a:avLst/>
          </a:prstGeom>
          <a:noFill/>
        </p:spPr>
        <p:txBody>
          <a:bodyPr wrap="square" rtlCol="0">
            <a:spAutoFit/>
          </a:bodyPr>
          <a:lstStyle/>
          <a:p>
            <a:pPr>
              <a:spcAft>
                <a:spcPts val="600"/>
              </a:spcAft>
            </a:pPr>
            <a:r>
              <a:rPr lang="en-US" sz="1400" dirty="0" smtClean="0"/>
              <a:t>Notebook A builds a model using expert judgment as the dependent variable. This means there are only 159 records for both training and testing.</a:t>
            </a:r>
          </a:p>
          <a:p>
            <a:pPr>
              <a:spcAft>
                <a:spcPts val="600"/>
              </a:spcAft>
            </a:pPr>
            <a:r>
              <a:rPr lang="en-US" sz="1400" dirty="0" smtClean="0"/>
              <a:t>After looking at “fake news classification” research to see which methods are reported to work well and work poorly, we decided to try a discriminative algorithm, Support Vector Machine.</a:t>
            </a:r>
          </a:p>
          <a:p>
            <a:pPr>
              <a:spcAft>
                <a:spcPts val="600"/>
              </a:spcAft>
            </a:pPr>
            <a:r>
              <a:rPr lang="en-US" sz="1400" dirty="0" smtClean="0"/>
              <a:t>Experienced researchers have obtained accuracies of 84% to 89% with SVM. Unfortunately, our model and data set did not perform nearly as well:</a:t>
            </a:r>
            <a:endParaRPr lang="en-US" sz="1400" dirty="0"/>
          </a:p>
        </p:txBody>
      </p:sp>
      <p:sp>
        <p:nvSpPr>
          <p:cNvPr id="6" name="TextBox 5"/>
          <p:cNvSpPr txBox="1"/>
          <p:nvPr/>
        </p:nvSpPr>
        <p:spPr>
          <a:xfrm>
            <a:off x="5479652" y="1271526"/>
            <a:ext cx="3961341" cy="5078313"/>
          </a:xfrm>
          <a:prstGeom prst="rect">
            <a:avLst/>
          </a:prstGeom>
          <a:noFill/>
        </p:spPr>
        <p:txBody>
          <a:bodyPr wrap="square" rtlCol="0">
            <a:spAutoFit/>
          </a:bodyPr>
          <a:lstStyle/>
          <a:p>
            <a:pPr>
              <a:spcAft>
                <a:spcPts val="600"/>
              </a:spcAft>
            </a:pPr>
            <a:r>
              <a:rPr lang="en-US" sz="1400" dirty="0" smtClean="0"/>
              <a:t>If we consider adjacent categories (e.g., choosing ‘high accuracy’ when the correct answer was ‘very high accuracy’) as a kind of success, then the model’s performance is somewhat better. However, the model still misses at least 7 out of 31 (22%) during testing. These are highlighted in red.</a:t>
            </a:r>
          </a:p>
          <a:p>
            <a:pPr>
              <a:spcAft>
                <a:spcPts val="600"/>
              </a:spcAft>
            </a:pPr>
            <a:endParaRPr lang="en-US" sz="1400" dirty="0" smtClean="0"/>
          </a:p>
          <a:p>
            <a:pPr>
              <a:spcAft>
                <a:spcPts val="600"/>
              </a:spcAft>
            </a:pPr>
            <a:endParaRPr lang="en-US" sz="1400" dirty="0"/>
          </a:p>
          <a:p>
            <a:pPr>
              <a:spcAft>
                <a:spcPts val="600"/>
              </a:spcAft>
            </a:pPr>
            <a:endParaRPr lang="en-US" sz="1400" dirty="0"/>
          </a:p>
          <a:p>
            <a:pPr>
              <a:spcAft>
                <a:spcPts val="600"/>
              </a:spcAft>
            </a:pPr>
            <a:r>
              <a:rPr lang="en-US" sz="1400" dirty="0" smtClean="0"/>
              <a:t>Our model’s performance probably was influenced </a:t>
            </a:r>
            <a:r>
              <a:rPr lang="en-US" sz="1400" dirty="0"/>
              <a:t>by having only a small dataset (242 records in the Excel </a:t>
            </a:r>
            <a:r>
              <a:rPr lang="en-US" sz="1400" dirty="0" smtClean="0"/>
              <a:t>file, of which only 159 have a dependent variable) </a:t>
            </a:r>
            <a:r>
              <a:rPr lang="en-US" sz="1400" dirty="0"/>
              <a:t>for training and testing. </a:t>
            </a:r>
            <a:endParaRPr lang="en-US" sz="1400" dirty="0" smtClean="0"/>
          </a:p>
          <a:p>
            <a:pPr>
              <a:spcAft>
                <a:spcPts val="600"/>
              </a:spcAft>
            </a:pPr>
            <a:endParaRPr lang="en-US" sz="1400" dirty="0" smtClean="0"/>
          </a:p>
          <a:p>
            <a:pPr>
              <a:spcAft>
                <a:spcPts val="600"/>
              </a:spcAft>
            </a:pPr>
            <a:r>
              <a:rPr lang="en-US" sz="1400" dirty="0" smtClean="0"/>
              <a:t>Large datasets of </a:t>
            </a:r>
            <a:r>
              <a:rPr lang="en-US" sz="1400" u="sng" dirty="0" smtClean="0"/>
              <a:t>accurate</a:t>
            </a:r>
            <a:r>
              <a:rPr lang="en-US" sz="1400" dirty="0" smtClean="0"/>
              <a:t> COVID information are available, such as CORD-19. These could be </a:t>
            </a:r>
            <a:r>
              <a:rPr lang="en-US" sz="1400" dirty="0" err="1" smtClean="0"/>
              <a:t>hepful</a:t>
            </a:r>
            <a:r>
              <a:rPr lang="en-US" sz="1400" dirty="0" smtClean="0"/>
              <a:t> for future development. However, we did not find any large and readily available corpus of COVID disinformation documents and text. It seems that a robust model would need to be trained with both accurate information and disinformation. </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90884393"/>
      </p:ext>
    </p:extLst>
  </p:cSld>
  <p:clrMapOvr>
    <a:masterClrMapping/>
  </p:clrMapOvr>
  <mc:AlternateContent xmlns:mc="http://schemas.openxmlformats.org/markup-compatibility/2006">
    <mc:Choice xmlns:p14="http://schemas.microsoft.com/office/powerpoint/2010/main" Requires="p14">
      <p:transition spd="slow" p14:dur="2000" advTm="13313"/>
    </mc:Choice>
    <mc:Fallback>
      <p:transition spd="slow" advTm="13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31035-B74C-662F-D831-D6DC0E4BB3A9}"/>
              </a:ext>
            </a:extLst>
          </p:cNvPr>
          <p:cNvSpPr>
            <a:spLocks noGrp="1"/>
          </p:cNvSpPr>
          <p:nvPr>
            <p:ph type="title"/>
          </p:nvPr>
        </p:nvSpPr>
        <p:spPr/>
        <p:txBody>
          <a:bodyPr/>
          <a:lstStyle/>
          <a:p>
            <a:r>
              <a:rPr lang="en-US">
                <a:ea typeface="+mj-lt"/>
                <a:cs typeface="+mj-lt"/>
              </a:rPr>
              <a:t>Note book A – Usage</a:t>
            </a:r>
            <a:endParaRPr lang="en-US"/>
          </a:p>
        </p:txBody>
      </p:sp>
      <p:sp>
        <p:nvSpPr>
          <p:cNvPr id="3" name="Content Placeholder 2">
            <a:extLst>
              <a:ext uri="{FF2B5EF4-FFF2-40B4-BE49-F238E27FC236}">
                <a16:creationId xmlns="" xmlns:a16="http://schemas.microsoft.com/office/drawing/2014/main" id="{6AF5CA99-904C-D4B4-86CD-1FCDDA1889D6}"/>
              </a:ext>
            </a:extLst>
          </p:cNvPr>
          <p:cNvSpPr>
            <a:spLocks noGrp="1"/>
          </p:cNvSpPr>
          <p:nvPr>
            <p:ph idx="1"/>
          </p:nvPr>
        </p:nvSpPr>
        <p:spPr/>
        <p:txBody>
          <a:bodyPr/>
          <a:lstStyle/>
          <a:p>
            <a:pPr marL="305435" indent="-305435"/>
            <a:r>
              <a:rPr lang="en-US" dirty="0">
                <a:ea typeface="+mn-lt"/>
                <a:cs typeface="+mn-lt"/>
              </a:rPr>
              <a:t>Notebook A requires the following packages to be installed prior to use: </a:t>
            </a:r>
            <a:r>
              <a:rPr lang="en-US" dirty="0" err="1">
                <a:solidFill>
                  <a:schemeClr val="accent2"/>
                </a:solidFill>
                <a:ea typeface="+mn-lt"/>
                <a:cs typeface="+mn-lt"/>
              </a:rPr>
              <a:t>tldextract</a:t>
            </a:r>
            <a:r>
              <a:rPr lang="en-US" dirty="0">
                <a:solidFill>
                  <a:schemeClr val="accent2"/>
                </a:solidFill>
                <a:ea typeface="+mn-lt"/>
                <a:cs typeface="+mn-lt"/>
              </a:rPr>
              <a:t>, requests, bs4, </a:t>
            </a:r>
            <a:r>
              <a:rPr lang="en-US" dirty="0" err="1">
                <a:solidFill>
                  <a:schemeClr val="accent2"/>
                </a:solidFill>
                <a:ea typeface="+mn-lt"/>
                <a:cs typeface="+mn-lt"/>
              </a:rPr>
              <a:t>urllib</a:t>
            </a:r>
            <a:r>
              <a:rPr lang="en-US" dirty="0">
                <a:solidFill>
                  <a:schemeClr val="accent2"/>
                </a:solidFill>
                <a:ea typeface="+mn-lt"/>
                <a:cs typeface="+mn-lt"/>
              </a:rPr>
              <a:t>, </a:t>
            </a:r>
            <a:r>
              <a:rPr lang="en-US" dirty="0" err="1">
                <a:solidFill>
                  <a:schemeClr val="accent2"/>
                </a:solidFill>
                <a:ea typeface="+mn-lt"/>
                <a:cs typeface="+mn-lt"/>
              </a:rPr>
              <a:t>requests_html</a:t>
            </a:r>
            <a:r>
              <a:rPr lang="en-US" dirty="0">
                <a:solidFill>
                  <a:schemeClr val="accent2"/>
                </a:solidFill>
                <a:ea typeface="+mn-lt"/>
                <a:cs typeface="+mn-lt"/>
              </a:rPr>
              <a:t>, </a:t>
            </a:r>
            <a:r>
              <a:rPr lang="en-US" dirty="0" err="1">
                <a:solidFill>
                  <a:schemeClr val="accent2"/>
                </a:solidFill>
                <a:ea typeface="+mn-lt"/>
                <a:cs typeface="+mn-lt"/>
              </a:rPr>
              <a:t>nltk</a:t>
            </a:r>
            <a:r>
              <a:rPr lang="en-US" dirty="0">
                <a:solidFill>
                  <a:schemeClr val="accent2"/>
                </a:solidFill>
                <a:ea typeface="+mn-lt"/>
                <a:cs typeface="+mn-lt"/>
              </a:rPr>
              <a:t>, and </a:t>
            </a:r>
            <a:r>
              <a:rPr lang="en-US" dirty="0" err="1">
                <a:solidFill>
                  <a:schemeClr val="accent2"/>
                </a:solidFill>
                <a:ea typeface="+mn-lt"/>
                <a:cs typeface="+mn-lt"/>
              </a:rPr>
              <a:t>sklearn</a:t>
            </a:r>
            <a:r>
              <a:rPr lang="en-US" dirty="0">
                <a:ea typeface="+mn-lt"/>
                <a:cs typeface="+mn-lt"/>
              </a:rPr>
              <a:t> as well as standard packages </a:t>
            </a:r>
            <a:r>
              <a:rPr lang="en-US" dirty="0" err="1">
                <a:ea typeface="+mn-lt"/>
                <a:cs typeface="+mn-lt"/>
              </a:rPr>
              <a:t>numpy</a:t>
            </a:r>
            <a:r>
              <a:rPr lang="en-US" dirty="0">
                <a:ea typeface="+mn-lt"/>
                <a:cs typeface="+mn-lt"/>
              </a:rPr>
              <a:t>, pandas, matplotlib, </a:t>
            </a:r>
            <a:r>
              <a:rPr lang="en-US" dirty="0" err="1">
                <a:ea typeface="+mn-lt"/>
                <a:cs typeface="+mn-lt"/>
              </a:rPr>
              <a:t>os</a:t>
            </a:r>
            <a:r>
              <a:rPr lang="en-US" dirty="0">
                <a:ea typeface="+mn-lt"/>
                <a:cs typeface="+mn-lt"/>
              </a:rPr>
              <a:t>, string, and collections.</a:t>
            </a:r>
            <a:endParaRPr lang="en-US" dirty="0"/>
          </a:p>
          <a:p>
            <a:pPr marL="305435" indent="-305435"/>
            <a:r>
              <a:rPr lang="en-US" dirty="0">
                <a:ea typeface="+mn-lt"/>
                <a:cs typeface="+mn-lt"/>
              </a:rPr>
              <a:t>Notebook A can be run cell by cell. This allows the user to see the output of each section and to read code comments that are more detailed than the overview on the previous page.</a:t>
            </a:r>
            <a:endParaRPr lang="en-US" dirty="0"/>
          </a:p>
          <a:p>
            <a:pPr marL="305435" indent="-305435"/>
            <a:r>
              <a:rPr lang="en-US" dirty="0">
                <a:ea typeface="+mn-lt"/>
                <a:cs typeface="+mn-lt"/>
              </a:rPr>
              <a:t>Alternatively, Notebook A can be run all at once by selecting “Run All” from the </a:t>
            </a:r>
            <a:r>
              <a:rPr lang="en-US" dirty="0" err="1">
                <a:ea typeface="+mn-lt"/>
                <a:cs typeface="+mn-lt"/>
              </a:rPr>
              <a:t>Jupyter</a:t>
            </a:r>
            <a:r>
              <a:rPr lang="en-US" dirty="0">
                <a:ea typeface="+mn-lt"/>
                <a:cs typeface="+mn-lt"/>
              </a:rPr>
              <a:t> “Cell” menu. The two most time-consuming operations are (a) collecting context data from every URL and (b) tokenizing the text. Both should finish in about three minutes or less, but users who do not wish to wait may select “Run All” then review the output at their leisure.</a:t>
            </a:r>
            <a:endParaRPr lang="en-US" dirty="0"/>
          </a:p>
          <a:p>
            <a:pPr marL="305435" indent="-305435"/>
            <a:r>
              <a:rPr lang="en-US" dirty="0"/>
              <a:t>Notebook A has been tested with Anaconda running Python 3.7 and higher.</a:t>
            </a:r>
          </a:p>
          <a:p>
            <a:pPr marL="305435" indent="-305435"/>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8942848"/>
      </p:ext>
    </p:extLst>
  </p:cSld>
  <p:clrMapOvr>
    <a:masterClrMapping/>
  </p:clrMapOvr>
  <mc:AlternateContent xmlns:mc="http://schemas.openxmlformats.org/markup-compatibility/2006" xmlns:p14="http://schemas.microsoft.com/office/powerpoint/2010/main">
    <mc:Choice Requires="p14">
      <p:transition spd="slow" p14:dur="2000" advTm="34853"/>
    </mc:Choice>
    <mc:Fallback xmlns="">
      <p:transition spd="slow" advTm="34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 xmlns:a16="http://schemas.microsoft.com/office/drawing/2014/main" id="{4AE9D071-98CF-435C-BD2B-976514544D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 xmlns:a16="http://schemas.microsoft.com/office/drawing/2014/main" id="{EA70616B-E344-4856-8DF9-707C262366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 xmlns:a16="http://schemas.microsoft.com/office/drawing/2014/main" id="{D619FC33-16ED-4246-9596-BEFEB55E4CF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 xmlns:a16="http://schemas.microsoft.com/office/drawing/2014/main" id="{2EEA80E1-F99F-4009-837F-2F72F8A5D5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0230AF9A-4641-4BD8-9F95-9607CD3040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 xmlns:a16="http://schemas.microsoft.com/office/drawing/2014/main" id="{8703D4EC-9389-41B6-B88B-B6FDC8CD33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Table of Contents</a:t>
            </a:r>
          </a:p>
        </p:txBody>
      </p:sp>
      <p:graphicFrame>
        <p:nvGraphicFramePr>
          <p:cNvPr id="6" name="Content Placeholder 5" descr="SmartArt">
            <a:extLst>
              <a:ext uri="{FF2B5EF4-FFF2-40B4-BE49-F238E27FC236}">
                <a16:creationId xmlns=""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210300791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24945"/>
    </mc:Choice>
    <mc:Fallback xmlns="">
      <p:transition spd="slow" advTm="24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A888BA-72E6-5818-16AA-CDFD9F5BDFF0}"/>
              </a:ext>
            </a:extLst>
          </p:cNvPr>
          <p:cNvSpPr>
            <a:spLocks noGrp="1"/>
          </p:cNvSpPr>
          <p:nvPr>
            <p:ph type="title"/>
          </p:nvPr>
        </p:nvSpPr>
        <p:spPr/>
        <p:txBody>
          <a:bodyPr/>
          <a:lstStyle/>
          <a:p>
            <a:r>
              <a:rPr lang="en-US"/>
              <a:t>What is disinformation</a:t>
            </a:r>
          </a:p>
        </p:txBody>
      </p:sp>
      <p:sp>
        <p:nvSpPr>
          <p:cNvPr id="3" name="Content Placeholder 2">
            <a:extLst>
              <a:ext uri="{FF2B5EF4-FFF2-40B4-BE49-F238E27FC236}">
                <a16:creationId xmlns="" xmlns:a16="http://schemas.microsoft.com/office/drawing/2014/main" id="{684087B7-E8F8-41FE-23A4-5140EF8D8FA6}"/>
              </a:ext>
            </a:extLst>
          </p:cNvPr>
          <p:cNvSpPr>
            <a:spLocks noGrp="1"/>
          </p:cNvSpPr>
          <p:nvPr>
            <p:ph idx="1"/>
          </p:nvPr>
        </p:nvSpPr>
        <p:spPr/>
        <p:txBody>
          <a:bodyPr/>
          <a:lstStyle/>
          <a:p>
            <a:pPr marL="305435" indent="-305435"/>
            <a:r>
              <a:rPr lang="en-US">
                <a:ea typeface="+mn-lt"/>
                <a:cs typeface="+mn-lt"/>
              </a:rPr>
              <a:t>Dissemination of information that is deliberately misleading (disinformation) or simply inaccurate (misinformation) has been recognized as a threat to society.</a:t>
            </a:r>
            <a:endParaRPr lang="en-US"/>
          </a:p>
          <a:p>
            <a:pPr marL="305435" indent="-305435"/>
            <a:r>
              <a:rPr lang="en-US">
                <a:ea typeface="+mn-lt"/>
                <a:cs typeface="+mn-lt"/>
              </a:rPr>
              <a:t>Disinformation that elicits emotional response from users tend to receive more click-throughs and is therefore favored by search engines.</a:t>
            </a:r>
            <a:endParaRPr lang="en-US"/>
          </a:p>
          <a:p>
            <a:pPr marL="305435" indent="-305435"/>
            <a:r>
              <a:rPr lang="en-US">
                <a:ea typeface="+mn-lt"/>
                <a:cs typeface="+mn-lt"/>
              </a:rPr>
              <a:t>It has become more and more difficult for individuals to determine which content is based on facts because of the unlimited sources of information available today.</a:t>
            </a:r>
            <a:endParaRPr lang="en-US"/>
          </a:p>
          <a:p>
            <a:pPr marL="305435" indent="-305435"/>
            <a:r>
              <a:rPr lang="en-US">
                <a:ea typeface="+mn-lt"/>
                <a:cs typeface="+mn-lt"/>
              </a:rPr>
              <a:t>By providing a “disinformation score” for each search result, our “search result markup” browser extension will influence user click-through by navigating the users towards more reliable sources.</a:t>
            </a:r>
            <a:endParaRPr lang="en-US"/>
          </a:p>
          <a:p>
            <a:pPr marL="305435" indent="-305435"/>
            <a:r>
              <a:rPr lang="en-US">
                <a:ea typeface="+mn-lt"/>
                <a:cs typeface="+mn-lt"/>
              </a:rPr>
              <a:t>We use COVID-related content as an example to elaborate how we can add the extra score to help users identify misinformation.</a:t>
            </a:r>
            <a:endParaRPr lang="en-US"/>
          </a:p>
          <a:p>
            <a:pPr marL="305435" indent="-305435"/>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6018885"/>
      </p:ext>
    </p:extLst>
  </p:cSld>
  <p:clrMapOvr>
    <a:masterClrMapping/>
  </p:clrMapOvr>
  <mc:AlternateContent xmlns:mc="http://schemas.openxmlformats.org/markup-compatibility/2006" xmlns:p14="http://schemas.microsoft.com/office/powerpoint/2010/main">
    <mc:Choice Requires="p14">
      <p:transition spd="slow" p14:dur="2000" advTm="85168"/>
    </mc:Choice>
    <mc:Fallback xmlns="">
      <p:transition spd="slow" advTm="85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B3FA4-35F0-B69F-D267-E27535AA5531}"/>
              </a:ext>
            </a:extLst>
          </p:cNvPr>
          <p:cNvSpPr>
            <a:spLocks noGrp="1"/>
          </p:cNvSpPr>
          <p:nvPr>
            <p:ph type="title"/>
          </p:nvPr>
        </p:nvSpPr>
        <p:spPr/>
        <p:txBody>
          <a:bodyPr/>
          <a:lstStyle/>
          <a:p>
            <a:r>
              <a:rPr lang="en-US">
                <a:ea typeface="+mj-lt"/>
                <a:cs typeface="+mj-lt"/>
              </a:rPr>
              <a:t>Project Objectives (as proposed)</a:t>
            </a:r>
            <a:endParaRPr lang="en-US"/>
          </a:p>
        </p:txBody>
      </p:sp>
      <p:sp>
        <p:nvSpPr>
          <p:cNvPr id="3" name="Content Placeholder 2">
            <a:extLst>
              <a:ext uri="{FF2B5EF4-FFF2-40B4-BE49-F238E27FC236}">
                <a16:creationId xmlns="" xmlns:a16="http://schemas.microsoft.com/office/drawing/2014/main" id="{EFD8CA43-C861-8781-61B9-FC4A50482CB2}"/>
              </a:ext>
            </a:extLst>
          </p:cNvPr>
          <p:cNvSpPr>
            <a:spLocks noGrp="1"/>
          </p:cNvSpPr>
          <p:nvPr>
            <p:ph idx="1"/>
          </p:nvPr>
        </p:nvSpPr>
        <p:spPr/>
        <p:txBody>
          <a:bodyPr/>
          <a:lstStyle/>
          <a:p>
            <a:pPr marL="342900" indent="-342900">
              <a:buAutoNum type="arabicPeriod"/>
            </a:pPr>
            <a:r>
              <a:rPr lang="en-US">
                <a:ea typeface="+mn-lt"/>
                <a:cs typeface="+mn-lt"/>
              </a:rPr>
              <a:t>Screen scrape search results from user query, focusing on organic rather than sponsored or paid results.</a:t>
            </a:r>
            <a:endParaRPr lang="en-US"/>
          </a:p>
          <a:p>
            <a:pPr marL="342900" indent="-342900">
              <a:buAutoNum type="arabicPeriod"/>
            </a:pPr>
            <a:r>
              <a:rPr lang="en-US">
                <a:ea typeface="+mn-lt"/>
                <a:cs typeface="+mn-lt"/>
              </a:rPr>
              <a:t>Visit each URL in the search results to scrape relevant text data, including headings, body, out-links, and author.</a:t>
            </a:r>
          </a:p>
          <a:p>
            <a:pPr marL="342900" indent="-342900">
              <a:buAutoNum type="arabicPeriod"/>
            </a:pPr>
            <a:r>
              <a:rPr lang="en-US">
                <a:ea typeface="+mn-lt"/>
                <a:cs typeface="+mn-lt"/>
              </a:rPr>
              <a:t>Analyze the content returned with topic mining and sentiment analysis.</a:t>
            </a:r>
            <a:endParaRPr lang="en-US"/>
          </a:p>
          <a:p>
            <a:pPr marL="342900" indent="-342900">
              <a:buAutoNum type="arabicPeriod"/>
            </a:pPr>
            <a:r>
              <a:rPr lang="en-US">
                <a:ea typeface="+mn-lt"/>
                <a:cs typeface="+mn-lt"/>
              </a:rPr>
              <a:t>The URL provides direct context by indicating an affiliation, so incorporate judgments from "authorities" who provide reliable, transparent assessments of the trustworthiness of websites.</a:t>
            </a:r>
          </a:p>
          <a:p>
            <a:pPr marL="342900" indent="-342900">
              <a:buAutoNum type="arabicPeriod"/>
            </a:pPr>
            <a:r>
              <a:rPr lang="en-US">
                <a:ea typeface="+mn-lt"/>
                <a:cs typeface="+mn-lt"/>
              </a:rPr>
              <a:t>Display search engine results to the user with an additional icon indicating level of accuracy or disinformation, so that users can make a more informed judgement.</a:t>
            </a:r>
          </a:p>
          <a:p>
            <a:pPr marL="305435" indent="-305435"/>
            <a:endParaRPr lang="en-US">
              <a:ea typeface="+mn-lt"/>
              <a:cs typeface="+mn-lt"/>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1237300"/>
      </p:ext>
    </p:extLst>
  </p:cSld>
  <p:clrMapOvr>
    <a:masterClrMapping/>
  </p:clrMapOvr>
  <mc:AlternateContent xmlns:mc="http://schemas.openxmlformats.org/markup-compatibility/2006" xmlns:p14="http://schemas.microsoft.com/office/powerpoint/2010/main">
    <mc:Choice Requires="p14">
      <p:transition spd="slow" p14:dur="2000" advTm="72266"/>
    </mc:Choice>
    <mc:Fallback xmlns="">
      <p:transition spd="slow" advTm="7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3483AE-13D1-0F92-46EB-F5FBBB7095BD}"/>
              </a:ext>
            </a:extLst>
          </p:cNvPr>
          <p:cNvSpPr>
            <a:spLocks noGrp="1"/>
          </p:cNvSpPr>
          <p:nvPr>
            <p:ph type="title" idx="4294967295"/>
          </p:nvPr>
        </p:nvSpPr>
        <p:spPr>
          <a:xfrm>
            <a:off x="0" y="701675"/>
            <a:ext cx="11029950" cy="1014413"/>
          </a:xfrm>
        </p:spPr>
        <p:txBody>
          <a:bodyPr/>
          <a:lstStyle/>
          <a:p>
            <a:r>
              <a:rPr lang="en-US"/>
              <a:t>DESIGN &amp; Concept</a:t>
            </a:r>
          </a:p>
        </p:txBody>
      </p:sp>
      <p:sp>
        <p:nvSpPr>
          <p:cNvPr id="3" name="Content Placeholder 2">
            <a:extLst>
              <a:ext uri="{FF2B5EF4-FFF2-40B4-BE49-F238E27FC236}">
                <a16:creationId xmlns="" xmlns:a16="http://schemas.microsoft.com/office/drawing/2014/main" id="{E221EC71-742C-9D6C-EBBF-E47A0616E961}"/>
              </a:ext>
            </a:extLst>
          </p:cNvPr>
          <p:cNvSpPr>
            <a:spLocks noGrp="1"/>
          </p:cNvSpPr>
          <p:nvPr>
            <p:ph idx="4294967295"/>
          </p:nvPr>
        </p:nvSpPr>
        <p:spPr>
          <a:xfrm>
            <a:off x="7407275" y="2724150"/>
            <a:ext cx="4784725" cy="3692525"/>
          </a:xfrm>
        </p:spPr>
        <p:txBody>
          <a:bodyPr vert="horz" lIns="91440" tIns="45720" rIns="91440" bIns="45720" rtlCol="0" anchor="ctr">
            <a:noAutofit/>
          </a:bodyPr>
          <a:lstStyle/>
          <a:p>
            <a:pPr marL="342900" indent="-342900">
              <a:buAutoNum type="arabicPeriod"/>
            </a:pPr>
            <a:endParaRPr lang="en-US" sz="1400"/>
          </a:p>
          <a:p>
            <a:pPr marL="342900" indent="-342900">
              <a:buAutoNum type="arabicPeriod"/>
            </a:pPr>
            <a:endParaRPr lang="en-US" sz="1400"/>
          </a:p>
        </p:txBody>
      </p:sp>
      <p:sp>
        <p:nvSpPr>
          <p:cNvPr id="6" name="TextBox 5">
            <a:extLst>
              <a:ext uri="{FF2B5EF4-FFF2-40B4-BE49-F238E27FC236}">
                <a16:creationId xmlns="" xmlns:a16="http://schemas.microsoft.com/office/drawing/2014/main" id="{0E15A936-9ADB-06F5-A1B0-37A435FCE21C}"/>
              </a:ext>
            </a:extLst>
          </p:cNvPr>
          <p:cNvSpPr txBox="1"/>
          <p:nvPr/>
        </p:nvSpPr>
        <p:spPr>
          <a:xfrm>
            <a:off x="1261560" y="5389481"/>
            <a:ext cx="5244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0.1 - Original concept involves projecting misinformation/disinformation scores.</a:t>
            </a:r>
          </a:p>
        </p:txBody>
      </p:sp>
      <p:pic>
        <p:nvPicPr>
          <p:cNvPr id="7" name="Picture 7" descr="Graphical user interface, application&#10;&#10;Description automatically generated">
            <a:extLst>
              <a:ext uri="{FF2B5EF4-FFF2-40B4-BE49-F238E27FC236}">
                <a16:creationId xmlns="" xmlns:a16="http://schemas.microsoft.com/office/drawing/2014/main" id="{0CF39C4E-9C08-004D-8E2B-0076082FED6D}"/>
              </a:ext>
            </a:extLst>
          </p:cNvPr>
          <p:cNvPicPr>
            <a:picLocks noChangeAspect="1"/>
          </p:cNvPicPr>
          <p:nvPr/>
        </p:nvPicPr>
        <p:blipFill>
          <a:blip r:embed="rId5"/>
          <a:stretch>
            <a:fillRect/>
          </a:stretch>
        </p:blipFill>
        <p:spPr>
          <a:xfrm>
            <a:off x="426282" y="1939887"/>
            <a:ext cx="5134980" cy="3408038"/>
          </a:xfrm>
          <a:prstGeom prst="rect">
            <a:avLst/>
          </a:prstGeom>
        </p:spPr>
      </p:pic>
      <p:sp>
        <p:nvSpPr>
          <p:cNvPr id="8" name="TextBox 7">
            <a:extLst>
              <a:ext uri="{FF2B5EF4-FFF2-40B4-BE49-F238E27FC236}">
                <a16:creationId xmlns="" xmlns:a16="http://schemas.microsoft.com/office/drawing/2014/main" id="{84F84F90-C1CA-1A62-68FA-944B51840F19}"/>
              </a:ext>
            </a:extLst>
          </p:cNvPr>
          <p:cNvSpPr txBox="1"/>
          <p:nvPr/>
        </p:nvSpPr>
        <p:spPr>
          <a:xfrm>
            <a:off x="396245" y="1209599"/>
            <a:ext cx="11387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original concept involved developing an extension (plug-in) to modify search engine results by injecting our disinformation analysis directly onto the search result page (see below). </a:t>
            </a:r>
            <a:endParaRPr lang="en-US"/>
          </a:p>
        </p:txBody>
      </p:sp>
      <p:sp>
        <p:nvSpPr>
          <p:cNvPr id="11" name="TextBox 10">
            <a:extLst>
              <a:ext uri="{FF2B5EF4-FFF2-40B4-BE49-F238E27FC236}">
                <a16:creationId xmlns="" xmlns:a16="http://schemas.microsoft.com/office/drawing/2014/main" id="{9945F8BE-421D-1589-8105-8BA13B9E21C8}"/>
              </a:ext>
            </a:extLst>
          </p:cNvPr>
          <p:cNvSpPr txBox="1"/>
          <p:nvPr/>
        </p:nvSpPr>
        <p:spPr>
          <a:xfrm>
            <a:off x="6593159" y="6516530"/>
            <a:ext cx="61824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0.2 - Revised concept captures user inputs and projects analysis.</a:t>
            </a:r>
            <a:endParaRPr lang="en-US" sz="1200"/>
          </a:p>
        </p:txBody>
      </p:sp>
      <p:pic>
        <p:nvPicPr>
          <p:cNvPr id="12" name="Graphic 12" descr="Chevron arrows with solid fill">
            <a:extLst>
              <a:ext uri="{FF2B5EF4-FFF2-40B4-BE49-F238E27FC236}">
                <a16:creationId xmlns="" xmlns:a16="http://schemas.microsoft.com/office/drawing/2014/main" id="{1F504CD9-D28F-119E-3949-91181506292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567253" y="2086366"/>
            <a:ext cx="713670" cy="693878"/>
          </a:xfrm>
          <a:prstGeom prst="rect">
            <a:avLst/>
          </a:prstGeom>
        </p:spPr>
      </p:pic>
      <p:sp>
        <p:nvSpPr>
          <p:cNvPr id="13" name="TextBox 12">
            <a:extLst>
              <a:ext uri="{FF2B5EF4-FFF2-40B4-BE49-F238E27FC236}">
                <a16:creationId xmlns="" xmlns:a16="http://schemas.microsoft.com/office/drawing/2014/main" id="{1DE38E96-8B99-8F7F-96D2-7AFB86B89495}"/>
              </a:ext>
            </a:extLst>
          </p:cNvPr>
          <p:cNvSpPr txBox="1"/>
          <p:nvPr/>
        </p:nvSpPr>
        <p:spPr>
          <a:xfrm>
            <a:off x="6284028" y="1890157"/>
            <a:ext cx="5317052"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However, due to limitations (issues with integrating Python and JavaScript codes) the team opted to create an interface to allow our users to input values for the program to run its analysis.</a:t>
            </a:r>
          </a:p>
          <a:p>
            <a:pPr algn="l"/>
            <a:endParaRPr lang="en-US"/>
          </a:p>
        </p:txBody>
      </p:sp>
      <p:sp>
        <p:nvSpPr>
          <p:cNvPr id="14" name="TextBox 13">
            <a:extLst>
              <a:ext uri="{FF2B5EF4-FFF2-40B4-BE49-F238E27FC236}">
                <a16:creationId xmlns="" xmlns:a16="http://schemas.microsoft.com/office/drawing/2014/main" id="{78643DC4-0B91-DAC7-0ABE-FC33BEDB66FB}"/>
              </a:ext>
            </a:extLst>
          </p:cNvPr>
          <p:cNvSpPr txBox="1"/>
          <p:nvPr/>
        </p:nvSpPr>
        <p:spPr>
          <a:xfrm>
            <a:off x="399803" y="627413"/>
            <a:ext cx="49104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a:t>Design &amp; CONCEPT</a:t>
            </a:r>
            <a:endParaRPr lang="en-US" sz="2800"/>
          </a:p>
        </p:txBody>
      </p:sp>
      <p:pic>
        <p:nvPicPr>
          <p:cNvPr id="9" name="Picture 9" descr="Text&#10;&#10;Description automatically generated">
            <a:extLst>
              <a:ext uri="{FF2B5EF4-FFF2-40B4-BE49-F238E27FC236}">
                <a16:creationId xmlns="" xmlns:a16="http://schemas.microsoft.com/office/drawing/2014/main" id="{455E9C16-EBE3-4D1C-FED7-54B72A85AE51}"/>
              </a:ext>
            </a:extLst>
          </p:cNvPr>
          <p:cNvPicPr>
            <a:picLocks noChangeAspect="1"/>
          </p:cNvPicPr>
          <p:nvPr/>
        </p:nvPicPr>
        <p:blipFill>
          <a:blip r:embed="rId8"/>
          <a:stretch>
            <a:fillRect/>
          </a:stretch>
        </p:blipFill>
        <p:spPr>
          <a:xfrm>
            <a:off x="5636795" y="2917017"/>
            <a:ext cx="6402804" cy="360073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6805842"/>
      </p:ext>
    </p:extLst>
  </p:cSld>
  <p:clrMapOvr>
    <a:masterClrMapping/>
  </p:clrMapOvr>
  <mc:AlternateContent xmlns:mc="http://schemas.openxmlformats.org/markup-compatibility/2006" xmlns:p14="http://schemas.microsoft.com/office/powerpoint/2010/main">
    <mc:Choice Requires="p14">
      <p:transition spd="slow" p14:dur="2000" advTm="60641"/>
    </mc:Choice>
    <mc:Fallback xmlns="">
      <p:transition spd="slow" advTm="60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5E2DC9-1BFC-0722-B1D1-1151473EAE40}"/>
              </a:ext>
            </a:extLst>
          </p:cNvPr>
          <p:cNvSpPr>
            <a:spLocks noGrp="1"/>
          </p:cNvSpPr>
          <p:nvPr>
            <p:ph type="title"/>
          </p:nvPr>
        </p:nvSpPr>
        <p:spPr/>
        <p:txBody>
          <a:bodyPr/>
          <a:lstStyle/>
          <a:p>
            <a:r>
              <a:rPr lang="en-US">
                <a:ea typeface="+mj-lt"/>
                <a:cs typeface="+mj-lt"/>
              </a:rPr>
              <a:t>Project Submission</a:t>
            </a:r>
            <a:endParaRPr lang="en-US"/>
          </a:p>
        </p:txBody>
      </p:sp>
      <p:sp>
        <p:nvSpPr>
          <p:cNvPr id="3" name="Content Placeholder 2">
            <a:extLst>
              <a:ext uri="{FF2B5EF4-FFF2-40B4-BE49-F238E27FC236}">
                <a16:creationId xmlns="" xmlns:a16="http://schemas.microsoft.com/office/drawing/2014/main" id="{627BF7E6-29F8-D9E4-D7A9-8E57E804DED0}"/>
              </a:ext>
            </a:extLst>
          </p:cNvPr>
          <p:cNvSpPr>
            <a:spLocks noGrp="1"/>
          </p:cNvSpPr>
          <p:nvPr>
            <p:ph idx="1"/>
          </p:nvPr>
        </p:nvSpPr>
        <p:spPr>
          <a:xfrm>
            <a:off x="581192" y="2180496"/>
            <a:ext cx="11029615" cy="4225379"/>
          </a:xfrm>
        </p:spPr>
        <p:txBody>
          <a:bodyPr>
            <a:normAutofit fontScale="92500" lnSpcReduction="10000"/>
          </a:bodyPr>
          <a:lstStyle/>
          <a:p>
            <a:pPr marL="0" indent="0">
              <a:buNone/>
            </a:pPr>
            <a:r>
              <a:rPr lang="en-US">
                <a:ea typeface="+mn-lt"/>
                <a:cs typeface="+mn-lt"/>
              </a:rPr>
              <a:t>Our project submission includes four files in total – two data files and two code files:</a:t>
            </a:r>
            <a:endParaRPr lang="en-US"/>
          </a:p>
          <a:p>
            <a:pPr marL="305435" indent="-305435"/>
            <a:r>
              <a:rPr lang="en-US">
                <a:solidFill>
                  <a:schemeClr val="accent2"/>
                </a:solidFill>
                <a:ea typeface="+mn-lt"/>
                <a:cs typeface="+mn-lt"/>
              </a:rPr>
              <a:t>covid_search_results_summary.xls</a:t>
            </a:r>
            <a:r>
              <a:rPr lang="en-US">
                <a:ea typeface="+mn-lt"/>
                <a:cs typeface="+mn-lt"/>
              </a:rPr>
              <a:t> : Excel file containing over 240 search engine results for various COVID-related queries. These data are used to train and test the analytical models.</a:t>
            </a:r>
            <a:endParaRPr lang="en-US"/>
          </a:p>
          <a:p>
            <a:pPr marL="305435" indent="-305435"/>
            <a:r>
              <a:rPr lang="en-US">
                <a:solidFill>
                  <a:schemeClr val="accent2"/>
                </a:solidFill>
                <a:ea typeface="+mn-lt"/>
                <a:cs typeface="+mn-lt"/>
              </a:rPr>
              <a:t>url_accuracy.xls</a:t>
            </a:r>
            <a:r>
              <a:rPr lang="en-US">
                <a:ea typeface="+mn-lt"/>
                <a:cs typeface="+mn-lt"/>
              </a:rPr>
              <a:t> : Excel file containing over 3,400 judgments of website factual accuracy, based on assessments from organizations like </a:t>
            </a:r>
            <a:r>
              <a:rPr lang="en-US" err="1">
                <a:ea typeface="+mn-lt"/>
                <a:cs typeface="+mn-lt"/>
              </a:rPr>
              <a:t>MediaBiasFactCheck</a:t>
            </a:r>
            <a:r>
              <a:rPr lang="en-US">
                <a:ea typeface="+mn-lt"/>
                <a:cs typeface="+mn-lt"/>
              </a:rPr>
              <a:t>, </a:t>
            </a:r>
            <a:r>
              <a:rPr lang="en-US" err="1">
                <a:ea typeface="+mn-lt"/>
                <a:cs typeface="+mn-lt"/>
              </a:rPr>
              <a:t>NewsGuard</a:t>
            </a:r>
            <a:r>
              <a:rPr lang="en-US">
                <a:ea typeface="+mn-lt"/>
                <a:cs typeface="+mn-lt"/>
              </a:rPr>
              <a:t>, HON, and others. These data are used by the models.</a:t>
            </a:r>
            <a:endParaRPr lang="en-US"/>
          </a:p>
          <a:p>
            <a:pPr marL="305435" indent="-305435"/>
            <a:r>
              <a:rPr lang="en-US">
                <a:solidFill>
                  <a:schemeClr val="accent2"/>
                </a:solidFill>
                <a:ea typeface="+mn-lt"/>
                <a:cs typeface="+mn-lt"/>
              </a:rPr>
              <a:t>CS410_COVID_Notebook_A.ipynb</a:t>
            </a:r>
            <a:r>
              <a:rPr lang="en-US">
                <a:ea typeface="+mn-lt"/>
                <a:cs typeface="+mn-lt"/>
              </a:rPr>
              <a:t> : Python notebook that scrapes results from three search engines, builds a model, and assesses its accuracy.  This program requires the two data files above. Of the five project objectives, Notebook A achieves 1 through 4. However, it does not provide an interactive way for a user to enter his or her own choice of websites to analyze.</a:t>
            </a:r>
            <a:endParaRPr lang="en-US"/>
          </a:p>
          <a:p>
            <a:pPr marL="305435" indent="-305435"/>
            <a:r>
              <a:rPr lang="en-US">
                <a:solidFill>
                  <a:schemeClr val="accent2"/>
                </a:solidFill>
                <a:ea typeface="+mn-lt"/>
                <a:cs typeface="+mn-lt"/>
              </a:rPr>
              <a:t>CS410_COVID_Notebook_B.ipynb</a:t>
            </a:r>
            <a:r>
              <a:rPr lang="en-US">
                <a:ea typeface="+mn-lt"/>
                <a:cs typeface="+mn-lt"/>
              </a:rPr>
              <a:t> : Python notebook that provides an interactive assessment of user input. This program also requires the two data files above. Of the five project objectives, Notebook B achieves 2 through 4 </a:t>
            </a:r>
            <a:r>
              <a:rPr lang="en-US" u="sng">
                <a:ea typeface="+mn-lt"/>
                <a:cs typeface="+mn-lt"/>
              </a:rPr>
              <a:t>and</a:t>
            </a:r>
            <a:r>
              <a:rPr lang="en-US">
                <a:ea typeface="+mn-lt"/>
                <a:cs typeface="+mn-lt"/>
              </a:rPr>
              <a:t> provides a way for users to enter a website for analysis. Finally, Notebook B uses a different modeling technique, so the reviewer can see the performance of different methods.</a:t>
            </a:r>
            <a:endParaRPr lang="en-US"/>
          </a:p>
          <a:p>
            <a:pPr marL="0" indent="0">
              <a:buNone/>
            </a:pPr>
            <a:r>
              <a:rPr lang="en-US"/>
              <a:t>All files may be downloaded from </a:t>
            </a:r>
            <a:r>
              <a:rPr lang="en-US">
                <a:ea typeface="+mn-lt"/>
                <a:cs typeface="+mn-lt"/>
              </a:rPr>
              <a:t>the GitHub repository containing the project proposal and progress report.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9471720"/>
      </p:ext>
    </p:extLst>
  </p:cSld>
  <p:clrMapOvr>
    <a:masterClrMapping/>
  </p:clrMapOvr>
  <mc:AlternateContent xmlns:mc="http://schemas.openxmlformats.org/markup-compatibility/2006" xmlns:p14="http://schemas.microsoft.com/office/powerpoint/2010/main">
    <mc:Choice Requires="p14">
      <p:transition spd="slow" p14:dur="2000" advTm="104369"/>
    </mc:Choice>
    <mc:Fallback xmlns="">
      <p:transition spd="slow" advTm="10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5DD46C-E2A5-3D02-8E30-D359B638296D}"/>
              </a:ext>
            </a:extLst>
          </p:cNvPr>
          <p:cNvSpPr>
            <a:spLocks noGrp="1"/>
          </p:cNvSpPr>
          <p:nvPr>
            <p:ph type="title"/>
          </p:nvPr>
        </p:nvSpPr>
        <p:spPr/>
        <p:txBody>
          <a:bodyPr/>
          <a:lstStyle/>
          <a:p>
            <a:r>
              <a:rPr lang="en-US">
                <a:ea typeface="+mj-lt"/>
                <a:cs typeface="+mj-lt"/>
              </a:rPr>
              <a:t>Notebook A – Overview &amp; Implementation</a:t>
            </a:r>
            <a:endParaRPr lang="en-US"/>
          </a:p>
        </p:txBody>
      </p:sp>
      <p:sp>
        <p:nvSpPr>
          <p:cNvPr id="3" name="Content Placeholder 2">
            <a:extLst>
              <a:ext uri="{FF2B5EF4-FFF2-40B4-BE49-F238E27FC236}">
                <a16:creationId xmlns="" xmlns:a16="http://schemas.microsoft.com/office/drawing/2014/main" id="{97374772-07F0-2851-D9A1-DECD65A2474A}"/>
              </a:ext>
            </a:extLst>
          </p:cNvPr>
          <p:cNvSpPr>
            <a:spLocks noGrp="1"/>
          </p:cNvSpPr>
          <p:nvPr>
            <p:ph idx="1"/>
          </p:nvPr>
        </p:nvSpPr>
        <p:spPr>
          <a:xfrm>
            <a:off x="581192" y="2180496"/>
            <a:ext cx="11029615" cy="4518457"/>
          </a:xfrm>
        </p:spPr>
        <p:txBody>
          <a:bodyPr>
            <a:normAutofit fontScale="77500" lnSpcReduction="20000"/>
          </a:bodyPr>
          <a:lstStyle/>
          <a:p>
            <a:pPr marL="0" indent="0">
              <a:buNone/>
            </a:pPr>
            <a:r>
              <a:rPr lang="en-US">
                <a:ea typeface="+mn-lt"/>
                <a:cs typeface="+mn-lt"/>
              </a:rPr>
              <a:t>Notebook A has six sections:</a:t>
            </a:r>
            <a:endParaRPr lang="en-US"/>
          </a:p>
          <a:p>
            <a:pPr marL="342900" indent="-342900">
              <a:buAutoNum type="arabicPeriod"/>
            </a:pPr>
            <a:r>
              <a:rPr lang="en-US">
                <a:ea typeface="+mn-lt"/>
                <a:cs typeface="+mn-lt"/>
              </a:rPr>
              <a:t>Scrape search results – This code section demonstrates that is possible to scrape search engines such as Bing, Google, and Yahoo. However, this task proved much more complex than expected. We found that some search engines block attempts at scraping or crawling. Such blocks can be circumvented sometimes, but not always, by continuously changing USER_AGENT and other parameters. </a:t>
            </a:r>
            <a:endParaRPr lang="en-US"/>
          </a:p>
          <a:p>
            <a:pPr marL="342900" indent="-342900">
              <a:buAutoNum type="arabicPeriod"/>
            </a:pPr>
            <a:r>
              <a:rPr lang="en-US">
                <a:ea typeface="+mn-lt"/>
                <a:cs typeface="+mn-lt"/>
              </a:rPr>
              <a:t>Collect “search engine result” text data as well as context and judgment data – This section:</a:t>
            </a:r>
            <a:endParaRPr lang="en-US"/>
          </a:p>
          <a:p>
            <a:pPr marL="667385" lvl="1" indent="-342900">
              <a:buAutoNum type="alphaLcPeriod"/>
            </a:pPr>
            <a:r>
              <a:rPr lang="en-US">
                <a:ea typeface="+mn-lt"/>
                <a:cs typeface="+mn-lt"/>
              </a:rPr>
              <a:t>Loads ‘covid_search_results_summary.xls’ is lieu of scraped search engine results. To minimize running time, the Excel file already contains website text and URL. </a:t>
            </a:r>
            <a:endParaRPr lang="en-US"/>
          </a:p>
          <a:p>
            <a:pPr marL="667385" lvl="1" indent="-342900">
              <a:buAutoNum type="alphaLcPeriod"/>
            </a:pPr>
            <a:r>
              <a:rPr lang="en-US">
                <a:ea typeface="+mn-lt"/>
                <a:cs typeface="+mn-lt"/>
              </a:rPr>
              <a:t>Visits each URL in the “search results” to collect additional context such as heading text and out-links. (Attempts to collect author were not successful, because different website indicate author in different ways or not at all.) This operation can take two or three minutes.  Websites that ‘time out’ or refuse the request are bypassed and an error is reported.</a:t>
            </a:r>
            <a:endParaRPr lang="en-US"/>
          </a:p>
          <a:p>
            <a:pPr marL="667385" lvl="1" indent="-342900">
              <a:buAutoNum type="alphaLcPeriod"/>
            </a:pPr>
            <a:r>
              <a:rPr lang="en-US">
                <a:ea typeface="+mn-lt"/>
                <a:cs typeface="+mn-lt"/>
              </a:rPr>
              <a:t>Loads ‘url_accuracy.xls’ and incorporate the judgments of these authorities into the data set.</a:t>
            </a:r>
            <a:endParaRPr lang="en-US"/>
          </a:p>
          <a:p>
            <a:pPr marL="667385" lvl="1" indent="-342900">
              <a:buAutoNum type="alphaLcPeriod"/>
            </a:pPr>
            <a:r>
              <a:rPr lang="en-US">
                <a:ea typeface="+mn-lt"/>
                <a:cs typeface="+mn-lt"/>
              </a:rPr>
              <a:t>Adds top-level domain (e.g., </a:t>
            </a:r>
            <a:r>
              <a:rPr lang="en-US" err="1">
                <a:ea typeface="+mn-lt"/>
                <a:cs typeface="+mn-lt"/>
              </a:rPr>
              <a:t>edu</a:t>
            </a:r>
            <a:r>
              <a:rPr lang="en-US">
                <a:ea typeface="+mn-lt"/>
                <a:cs typeface="+mn-lt"/>
              </a:rPr>
              <a:t>, gov, com, net) to the data set as a possible feature for the model. This is based on the supposition that certain TLDs such as </a:t>
            </a:r>
            <a:r>
              <a:rPr lang="en-US" err="1">
                <a:ea typeface="+mn-lt"/>
                <a:cs typeface="+mn-lt"/>
              </a:rPr>
              <a:t>edu</a:t>
            </a:r>
            <a:r>
              <a:rPr lang="en-US">
                <a:ea typeface="+mn-lt"/>
                <a:cs typeface="+mn-lt"/>
              </a:rPr>
              <a:t> and gov tend to be very reliable.</a:t>
            </a:r>
            <a:endParaRPr lang="en-US"/>
          </a:p>
          <a:p>
            <a:pPr marL="667385" lvl="1" indent="-342900">
              <a:buAutoNum type="alphaLcPeriod"/>
            </a:pPr>
            <a:r>
              <a:rPr lang="en-US">
                <a:ea typeface="+mn-lt"/>
                <a:cs typeface="+mn-lt"/>
              </a:rPr>
              <a:t>Plots some exploratory data analysis. Please note that all program output is displayed within the </a:t>
            </a:r>
            <a:r>
              <a:rPr lang="en-US" err="1">
                <a:ea typeface="+mn-lt"/>
                <a:cs typeface="+mn-lt"/>
              </a:rPr>
              <a:t>Jupyter</a:t>
            </a:r>
            <a:r>
              <a:rPr lang="en-US">
                <a:ea typeface="+mn-lt"/>
                <a:cs typeface="+mn-lt"/>
              </a:rPr>
              <a:t> notebook.</a:t>
            </a:r>
            <a:endParaRPr lang="en-US"/>
          </a:p>
          <a:p>
            <a:pPr marL="342900" indent="-342900">
              <a:buAutoNum type="arabicPeriod"/>
            </a:pPr>
            <a:r>
              <a:rPr lang="en-US">
                <a:ea typeface="+mn-lt"/>
                <a:cs typeface="+mn-lt"/>
              </a:rPr>
              <a:t>Perform sentiment analysis using the NLTK package</a:t>
            </a:r>
            <a:endParaRPr lang="en-US"/>
          </a:p>
          <a:p>
            <a:pPr marL="342900" indent="-342900">
              <a:buAutoNum type="arabicPeriod"/>
            </a:pPr>
            <a:r>
              <a:rPr lang="en-US">
                <a:ea typeface="+mn-lt"/>
                <a:cs typeface="+mn-lt"/>
              </a:rPr>
              <a:t>Pre-process text data – This code cleans, tokenizes, and stems the text data in preparation for modeling, then plots word frequencies.</a:t>
            </a:r>
            <a:endParaRPr lang="en-US"/>
          </a:p>
          <a:p>
            <a:pPr marL="342900" indent="-342900">
              <a:buAutoNum type="arabicPeriod"/>
            </a:pPr>
            <a:r>
              <a:rPr lang="en-US">
                <a:ea typeface="+mn-lt"/>
                <a:cs typeface="+mn-lt"/>
              </a:rPr>
              <a:t>Process text data – This code builds features that will be used to train and test the model.</a:t>
            </a:r>
            <a:endParaRPr lang="en-US"/>
          </a:p>
          <a:p>
            <a:pPr marL="342900" indent="-342900">
              <a:buAutoNum type="arabicPeriod"/>
            </a:pPr>
            <a:r>
              <a:rPr lang="en-US">
                <a:ea typeface="+mn-lt"/>
                <a:cs typeface="+mn-lt"/>
              </a:rPr>
              <a:t>Build classifier – This final section creates a Support Vector Machine model, trains and tests it, then displays the model’s accuracy, precision, recall, and F1 score.</a:t>
            </a:r>
            <a:endParaRPr lang="en-US"/>
          </a:p>
          <a:p>
            <a:pPr marL="305435" indent="-305435"/>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6142717"/>
      </p:ext>
    </p:extLst>
  </p:cSld>
  <p:clrMapOvr>
    <a:masterClrMapping/>
  </p:clrMapOvr>
  <mc:AlternateContent xmlns:mc="http://schemas.openxmlformats.org/markup-compatibility/2006" xmlns:p14="http://schemas.microsoft.com/office/powerpoint/2010/main">
    <mc:Choice Requires="p14">
      <p:transition spd="slow" p14:dur="2000" advTm="122525"/>
    </mc:Choice>
    <mc:Fallback xmlns="">
      <p:transition spd="slow" advTm="12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073" y="2648530"/>
            <a:ext cx="8334333" cy="4078039"/>
          </a:xfrm>
          <a:prstGeom prst="rect">
            <a:avLst/>
          </a:prstGeom>
          <a:solidFill>
            <a:schemeClr val="bg1"/>
          </a:solidFill>
          <a:ln>
            <a:solidFill>
              <a:schemeClr val="accent3"/>
            </a:solidFill>
          </a:ln>
        </p:spPr>
        <p:txBody>
          <a:bodyPr wrap="none" rtlCol="0">
            <a:spAutoFit/>
          </a:bodyPr>
          <a:lstStyle/>
          <a:p>
            <a:r>
              <a:rPr lang="en-US" sz="700" dirty="0" smtClean="0">
                <a:latin typeface="Consolas" panose="020B0609020204030204" pitchFamily="49" charset="0"/>
              </a:rPr>
              <a:t>GOOGLE </a:t>
            </a:r>
            <a:r>
              <a:rPr lang="en-US" sz="700" dirty="0">
                <a:latin typeface="Consolas" panose="020B0609020204030204" pitchFamily="49" charset="0"/>
              </a:rPr>
              <a:t>results from </a:t>
            </a:r>
            <a:r>
              <a:rPr lang="en-US" sz="700" dirty="0" err="1">
                <a:latin typeface="Consolas" panose="020B0609020204030204" pitchFamily="49" charset="0"/>
              </a:rPr>
              <a:t>covid+vaccine</a:t>
            </a:r>
            <a:r>
              <a:rPr lang="en-US" sz="700" dirty="0">
                <a:latin typeface="Consolas" panose="020B0609020204030204" pitchFamily="49" charset="0"/>
              </a:rPr>
              <a:t>  -------------------------</a:t>
            </a:r>
          </a:p>
          <a:p>
            <a:endParaRPr lang="en-US" sz="700" dirty="0">
              <a:latin typeface="Consolas" panose="020B0609020204030204" pitchFamily="49" charset="0"/>
            </a:endParaRPr>
          </a:p>
          <a:p>
            <a:r>
              <a:rPr lang="en-US" sz="700" dirty="0">
                <a:latin typeface="Consolas" panose="020B0609020204030204" pitchFamily="49" charset="0"/>
              </a:rPr>
              <a:t>                                                            title  \</a:t>
            </a:r>
          </a:p>
          <a:p>
            <a:r>
              <a:rPr lang="en-US" sz="700" dirty="0">
                <a:latin typeface="Consolas" panose="020B0609020204030204" pitchFamily="49" charset="0"/>
              </a:rPr>
              <a:t>0                                     Vaccines for COVID-19 - CDC   </a:t>
            </a:r>
          </a:p>
          <a:p>
            <a:r>
              <a:rPr lang="en-US" sz="700" dirty="0">
                <a:latin typeface="Consolas" panose="020B0609020204030204" pitchFamily="49" charset="0"/>
              </a:rPr>
              <a:t>1       Stay Up to Date with COVID-19 Vaccines Including Boosters   </a:t>
            </a:r>
          </a:p>
          <a:p>
            <a:r>
              <a:rPr lang="en-US" sz="700" dirty="0">
                <a:latin typeface="Consolas" panose="020B0609020204030204" pitchFamily="49" charset="0"/>
              </a:rPr>
              <a:t>2         Vaccines.gov - Find COVID‑19 vaccine locations near you   </a:t>
            </a:r>
          </a:p>
          <a:p>
            <a:r>
              <a:rPr lang="en-US" sz="700" dirty="0">
                <a:latin typeface="Consolas" panose="020B0609020204030204" pitchFamily="49" charset="0"/>
              </a:rPr>
              <a:t>3                       Vaccine Information - IDPH - Illinois.gov   </a:t>
            </a:r>
          </a:p>
          <a:p>
            <a:r>
              <a:rPr lang="en-US" sz="700" dirty="0">
                <a:latin typeface="Consolas" panose="020B0609020204030204" pitchFamily="49" charset="0"/>
              </a:rPr>
              <a:t>4  Vaccination Locations - State of Illinois Coronavirus Response   </a:t>
            </a:r>
          </a:p>
          <a:p>
            <a:r>
              <a:rPr lang="en-US" sz="700" dirty="0">
                <a:latin typeface="Consolas" panose="020B0609020204030204" pitchFamily="49" charset="0"/>
              </a:rPr>
              <a:t>5                      Schedule a COVID-19 Vaccine | CVS Pharmacy   </a:t>
            </a:r>
          </a:p>
          <a:p>
            <a:r>
              <a:rPr lang="en-US" sz="700" dirty="0">
                <a:latin typeface="Consolas" panose="020B0609020204030204" pitchFamily="49" charset="0"/>
              </a:rPr>
              <a:t>6          Is the COVID-19 Vaccine Safe? - Johns Hopkins Medicine   </a:t>
            </a:r>
          </a:p>
          <a:p>
            <a:r>
              <a:rPr lang="en-US" sz="700" dirty="0">
                <a:latin typeface="Consolas" panose="020B0609020204030204" pitchFamily="49" charset="0"/>
              </a:rPr>
              <a:t>7              COVID-19 Vaccine &amp; Booster – Information &amp; Records   </a:t>
            </a:r>
          </a:p>
          <a:p>
            <a:r>
              <a:rPr lang="en-US" sz="700" dirty="0">
                <a:latin typeface="Consolas" panose="020B0609020204030204" pitchFamily="49" charset="0"/>
              </a:rPr>
              <a:t>8                                    COVID-19 Vaccine - UI Health   </a:t>
            </a:r>
          </a:p>
          <a:p>
            <a:r>
              <a:rPr lang="en-US" sz="700" dirty="0">
                <a:latin typeface="Consolas" panose="020B0609020204030204" pitchFamily="49" charset="0"/>
              </a:rPr>
              <a:t>9                   COVID-19 Vaccination - Chicago Public Schools   </a:t>
            </a:r>
          </a:p>
          <a:p>
            <a:endParaRPr lang="en-US" sz="700" dirty="0">
              <a:latin typeface="Consolas" panose="020B0609020204030204" pitchFamily="49" charset="0"/>
            </a:endParaRPr>
          </a:p>
          <a:p>
            <a:r>
              <a:rPr lang="en-US" sz="700" dirty="0">
                <a:latin typeface="Consolas" panose="020B0609020204030204" pitchFamily="49" charset="0"/>
              </a:rPr>
              <a:t>                                                                                                         link  \</a:t>
            </a:r>
          </a:p>
          <a:p>
            <a:r>
              <a:rPr lang="en-US" sz="700" dirty="0">
                <a:latin typeface="Consolas" panose="020B0609020204030204" pitchFamily="49" charset="0"/>
              </a:rPr>
              <a:t>0                                               https://www.cdc.gov/coronavirus/2019-ncov/vaccines/index.html   </a:t>
            </a:r>
          </a:p>
          <a:p>
            <a:r>
              <a:rPr lang="en-US" sz="700" dirty="0">
                <a:latin typeface="Consolas" panose="020B0609020204030204" pitchFamily="49" charset="0"/>
              </a:rPr>
              <a:t>1                                     https://www.cdc.gov/coronavirus/2019-ncov/vaccines/stay-up-to-date.html   </a:t>
            </a:r>
          </a:p>
          <a:p>
            <a:r>
              <a:rPr lang="en-US" sz="700" dirty="0">
                <a:latin typeface="Consolas" panose="020B0609020204030204" pitchFamily="49" charset="0"/>
              </a:rPr>
              <a:t>2                                                                                   https://www.vaccines.gov/   </a:t>
            </a:r>
          </a:p>
          <a:p>
            <a:r>
              <a:rPr lang="en-US" sz="700" dirty="0">
                <a:latin typeface="Consolas" panose="020B0609020204030204" pitchFamily="49" charset="0"/>
              </a:rPr>
              <a:t>3                                                               https://dph.illinois.gov/covid19/vaccine.html   </a:t>
            </a:r>
          </a:p>
          <a:p>
            <a:r>
              <a:rPr lang="en-US" sz="700" dirty="0">
                <a:latin typeface="Consolas" panose="020B0609020204030204" pitchFamily="49" charset="0"/>
              </a:rPr>
              <a:t>4                                        https://coronavirus.illinois.gov/vaccines/vaccination-locations.html   </a:t>
            </a:r>
          </a:p>
          <a:p>
            <a:r>
              <a:rPr lang="en-US" sz="700" dirty="0">
                <a:latin typeface="Consolas" panose="020B0609020204030204" pitchFamily="49" charset="0"/>
              </a:rPr>
              <a:t>5                                                          https://www.cvs.com/immunizations/covid-19-vaccine   </a:t>
            </a:r>
          </a:p>
          <a:p>
            <a:r>
              <a:rPr lang="en-US" sz="700" dirty="0">
                <a:latin typeface="Consolas" panose="020B0609020204030204" pitchFamily="49" charset="0"/>
              </a:rPr>
              <a:t>6      https://www.hopkinsmedicine.org/health/conditions-and-diseases/coronavirus/is-the-covid19-vaccine-safe   </a:t>
            </a:r>
          </a:p>
          <a:p>
            <a:r>
              <a:rPr lang="en-US" sz="700" dirty="0">
                <a:latin typeface="Consolas" panose="020B0609020204030204" pitchFamily="49" charset="0"/>
              </a:rPr>
              <a:t>7                                                 https://www.walgreens.com/topic/promotion/covid-vaccine.jsp   </a:t>
            </a:r>
          </a:p>
          <a:p>
            <a:r>
              <a:rPr lang="en-US" sz="700" dirty="0">
                <a:latin typeface="Consolas" panose="020B0609020204030204" pitchFamily="49" charset="0"/>
              </a:rPr>
              <a:t>8  https://hospital.uillinois.edu/primary-and-specialty-care/infectious-diseases/covid-19-coronavirus/vaccine   </a:t>
            </a:r>
          </a:p>
          <a:p>
            <a:r>
              <a:rPr lang="en-US" sz="700" dirty="0">
                <a:latin typeface="Consolas" panose="020B0609020204030204" pitchFamily="49" charset="0"/>
              </a:rPr>
              <a:t>9                          https://www.cps.edu/services-and-supports/covid-19-resources/covid-19-vaccination/   </a:t>
            </a:r>
          </a:p>
          <a:p>
            <a:endParaRPr lang="en-US" sz="700" dirty="0">
              <a:latin typeface="Consolas" panose="020B0609020204030204" pitchFamily="49" charset="0"/>
            </a:endParaRPr>
          </a:p>
          <a:p>
            <a:r>
              <a:rPr lang="en-US" sz="700" dirty="0">
                <a:latin typeface="Consolas" panose="020B0609020204030204" pitchFamily="49" charset="0"/>
              </a:rPr>
              <a:t>                                                                                                                                                           snippet  </a:t>
            </a:r>
          </a:p>
          <a:p>
            <a:r>
              <a:rPr lang="en-US" sz="700" dirty="0">
                <a:latin typeface="Consolas" panose="020B0609020204030204" pitchFamily="49" charset="0"/>
              </a:rPr>
              <a:t>0               Learn about COVID-19 vaccine planning, how vaccine recommendations will be made, and the work going into ensuring the safety of COVID-19 vaccines.  </a:t>
            </a:r>
          </a:p>
          <a:p>
            <a:r>
              <a:rPr lang="en-US" sz="700" dirty="0">
                <a:latin typeface="Consolas" panose="020B0609020204030204" pitchFamily="49" charset="0"/>
              </a:rPr>
              <a:t>1  CDC recommends that people ages 5 years and older receive one updated (bivalent) booster if it has been at least 2 months since their last COVID-19 vaccine ...  </a:t>
            </a:r>
          </a:p>
          <a:p>
            <a:r>
              <a:rPr lang="en-US" sz="700" dirty="0">
                <a:latin typeface="Consolas" panose="020B0609020204030204" pitchFamily="49" charset="0"/>
              </a:rPr>
              <a:t>2                                          Vaccines.gov helps you find clinics, pharmacies, and other locations that offer COVID‑19 vaccines in the United States.  </a:t>
            </a:r>
          </a:p>
          <a:p>
            <a:r>
              <a:rPr lang="en-US" sz="700" dirty="0">
                <a:latin typeface="Consolas" panose="020B0609020204030204" pitchFamily="49" charset="0"/>
              </a:rPr>
              <a:t>3           A safe and effective COVID-19 vaccine is a critical component of the U.S. strategy to reduce COVID-19-related illnesses, hospitalizations, and deaths.  </a:t>
            </a:r>
          </a:p>
          <a:p>
            <a:r>
              <a:rPr lang="en-US" sz="700" dirty="0">
                <a:latin typeface="Consolas" panose="020B0609020204030204" pitchFamily="49" charset="0"/>
              </a:rPr>
              <a:t>4  If you missed your second dose appointment, you need to find a provider that carries the same vaccine you received for your first shot. In Vaccines.gov, you...  </a:t>
            </a:r>
          </a:p>
          <a:p>
            <a:r>
              <a:rPr lang="en-US" sz="700" dirty="0">
                <a:latin typeface="Consolas" panose="020B0609020204030204" pitchFamily="49" charset="0"/>
              </a:rPr>
              <a:t>5  Updated booster vaccines targeting the latest COVID-19 variants are recommended by the Centers for Disease Control and Prevention (CDC) for age 5 and older ...  </a:t>
            </a:r>
          </a:p>
          <a:p>
            <a:r>
              <a:rPr lang="en-US" sz="700" dirty="0">
                <a:latin typeface="Consolas" panose="020B0609020204030204" pitchFamily="49" charset="0"/>
              </a:rPr>
              <a:t>6  COVID-19 Vaccine Safety — What We Know · The Pfizer and </a:t>
            </a:r>
            <a:r>
              <a:rPr lang="en-US" sz="700" dirty="0" err="1">
                <a:latin typeface="Consolas" panose="020B0609020204030204" pitchFamily="49" charset="0"/>
              </a:rPr>
              <a:t>Moderna</a:t>
            </a:r>
            <a:r>
              <a:rPr lang="en-US" sz="700" dirty="0">
                <a:latin typeface="Consolas" panose="020B0609020204030204" pitchFamily="49" charset="0"/>
              </a:rPr>
              <a:t> vaccines are strongly recommended as safe and effective at preventing serious illness or </a:t>
            </a:r>
            <a:r>
              <a:rPr lang="en-US" sz="700" dirty="0" err="1">
                <a:latin typeface="Consolas" panose="020B0609020204030204" pitchFamily="49" charset="0"/>
              </a:rPr>
              <a:t>dea</a:t>
            </a:r>
            <a:r>
              <a:rPr lang="en-US" sz="700" dirty="0">
                <a:latin typeface="Consolas" panose="020B0609020204030204" pitchFamily="49" charset="0"/>
              </a:rPr>
              <a:t>...  </a:t>
            </a:r>
          </a:p>
          <a:p>
            <a:r>
              <a:rPr lang="en-US" sz="700" dirty="0">
                <a:latin typeface="Consolas" panose="020B0609020204030204" pitchFamily="49" charset="0"/>
              </a:rPr>
              <a:t>7      Find information and answers to your questions about the COVID-19 vaccine, including scheduling, kid's shots, boosters, additional doses, records and more.  </a:t>
            </a:r>
          </a:p>
          <a:p>
            <a:r>
              <a:rPr lang="en-US" sz="700" dirty="0">
                <a:latin typeface="Consolas" panose="020B0609020204030204" pitchFamily="49" charset="0"/>
              </a:rPr>
              <a:t>8  COVID-19 Vaccine at UI Health. located in Chicago. is providing the COVID-19 vaccine based on CDPH guidance. All Chicago residents are encouraged to get the...  </a:t>
            </a:r>
          </a:p>
          <a:p>
            <a:r>
              <a:rPr lang="en-US" sz="700" dirty="0">
                <a:latin typeface="Consolas" panose="020B0609020204030204" pitchFamily="49" charset="0"/>
              </a:rPr>
              <a:t>9  If you're ready to get yourself or your child vaccinated, you can find appointments using this site. The FDA &amp; CDC have authorized an updated COVID-19 </a:t>
            </a:r>
            <a:r>
              <a:rPr lang="en-US" sz="700" dirty="0" err="1">
                <a:latin typeface="Consolas" panose="020B0609020204030204" pitchFamily="49" charset="0"/>
              </a:rPr>
              <a:t>vacci</a:t>
            </a:r>
            <a:r>
              <a:rPr lang="en-US" sz="700" dirty="0">
                <a:latin typeface="Consolas" panose="020B0609020204030204" pitchFamily="49" charset="0"/>
              </a:rPr>
              <a:t>... </a:t>
            </a:r>
          </a:p>
        </p:txBody>
      </p:sp>
      <p:sp>
        <p:nvSpPr>
          <p:cNvPr id="4"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Sample Output from Section 1 (Scraping)</a:t>
            </a:r>
            <a:endParaRPr lang="en-US" dirty="0">
              <a:solidFill>
                <a:schemeClr val="tx2"/>
              </a:solidFill>
            </a:endParaRPr>
          </a:p>
        </p:txBody>
      </p:sp>
      <p:sp>
        <p:nvSpPr>
          <p:cNvPr id="5" name="TextBox 4"/>
          <p:cNvSpPr txBox="1"/>
          <p:nvPr/>
        </p:nvSpPr>
        <p:spPr>
          <a:xfrm>
            <a:off x="3701455" y="1179196"/>
            <a:ext cx="8334333" cy="4185761"/>
          </a:xfrm>
          <a:prstGeom prst="rect">
            <a:avLst/>
          </a:prstGeom>
          <a:solidFill>
            <a:schemeClr val="bg1"/>
          </a:solidFill>
          <a:ln>
            <a:solidFill>
              <a:schemeClr val="accent3"/>
            </a:solidFill>
          </a:ln>
        </p:spPr>
        <p:txBody>
          <a:bodyPr wrap="none" rtlCol="0">
            <a:spAutoFit/>
          </a:bodyPr>
          <a:lstStyle/>
          <a:p>
            <a:r>
              <a:rPr lang="en-US" sz="700" dirty="0">
                <a:latin typeface="Consolas" panose="020B0609020204030204" pitchFamily="49" charset="0"/>
              </a:rPr>
              <a:t>BING results from </a:t>
            </a:r>
            <a:r>
              <a:rPr lang="en-US" sz="700" dirty="0" err="1">
                <a:latin typeface="Consolas" panose="020B0609020204030204" pitchFamily="49" charset="0"/>
              </a:rPr>
              <a:t>covid+vaccine</a:t>
            </a:r>
            <a:r>
              <a:rPr lang="en-US" sz="700" dirty="0">
                <a:latin typeface="Consolas" panose="020B0609020204030204" pitchFamily="49" charset="0"/>
              </a:rPr>
              <a:t>  ---------------------------</a:t>
            </a:r>
          </a:p>
          <a:p>
            <a:endParaRPr lang="en-US" sz="700" dirty="0">
              <a:latin typeface="Consolas" panose="020B0609020204030204" pitchFamily="49" charset="0"/>
            </a:endParaRPr>
          </a:p>
          <a:p>
            <a:r>
              <a:rPr lang="en-US" sz="700" dirty="0">
                <a:latin typeface="Consolas" panose="020B0609020204030204" pitchFamily="49" charset="0"/>
              </a:rPr>
              <a:t>                                                                title  \</a:t>
            </a:r>
          </a:p>
          <a:p>
            <a:r>
              <a:rPr lang="en-US" sz="700" dirty="0">
                <a:latin typeface="Consolas" panose="020B0609020204030204" pitchFamily="49" charset="0"/>
              </a:rPr>
              <a:t>0                                         Vaccines for COVID-19 | CDC   </a:t>
            </a:r>
          </a:p>
          <a:p>
            <a:r>
              <a:rPr lang="en-US" sz="700" dirty="0">
                <a:latin typeface="Consolas" panose="020B0609020204030204" pitchFamily="49" charset="0"/>
              </a:rPr>
              <a:t>1             Vaccines.gov - Find COVID‑19 vaccine locations near you   </a:t>
            </a:r>
          </a:p>
          <a:p>
            <a:r>
              <a:rPr lang="en-US" sz="700" dirty="0">
                <a:latin typeface="Consolas" panose="020B0609020204030204" pitchFamily="49" charset="0"/>
              </a:rPr>
              <a:t>2                                 Overview of COVID-19 Vaccines | CDC   </a:t>
            </a:r>
          </a:p>
          <a:p>
            <a:r>
              <a:rPr lang="en-US" sz="700" dirty="0">
                <a:latin typeface="Consolas" panose="020B0609020204030204" pitchFamily="49" charset="0"/>
              </a:rPr>
              <a:t>3                                        COVID-19 vaccine - Wikipedia   </a:t>
            </a:r>
          </a:p>
          <a:p>
            <a:r>
              <a:rPr lang="en-US" sz="700" dirty="0">
                <a:latin typeface="Consolas" panose="020B0609020204030204" pitchFamily="49" charset="0"/>
              </a:rPr>
              <a:t>4                            COVID-19 Bivalent Vaccine Boosters | FDA   </a:t>
            </a:r>
          </a:p>
          <a:p>
            <a:r>
              <a:rPr lang="en-US" sz="700" dirty="0">
                <a:latin typeface="Consolas" panose="020B0609020204030204" pitchFamily="49" charset="0"/>
              </a:rPr>
              <a:t>5  Covid-19 vaccines could cost billions more if federal government …   </a:t>
            </a:r>
          </a:p>
          <a:p>
            <a:r>
              <a:rPr lang="en-US" sz="700" dirty="0">
                <a:latin typeface="Consolas" panose="020B0609020204030204" pitchFamily="49" charset="0"/>
              </a:rPr>
              <a:t>6     FDA approves Bivalent COVID-19 Vaccines for children 6 months …   </a:t>
            </a:r>
          </a:p>
          <a:p>
            <a:r>
              <a:rPr lang="en-US" sz="700" dirty="0">
                <a:latin typeface="Consolas" panose="020B0609020204030204" pitchFamily="49" charset="0"/>
              </a:rPr>
              <a:t>7    FDA clears updated COVID-19 vaccines for kids younger than age 5   </a:t>
            </a:r>
          </a:p>
          <a:p>
            <a:r>
              <a:rPr lang="en-US" sz="700" dirty="0">
                <a:latin typeface="Consolas" panose="020B0609020204030204" pitchFamily="49" charset="0"/>
              </a:rPr>
              <a:t>8      Congress poised to rescind COVID-19 vaccine mandate for troops   </a:t>
            </a:r>
          </a:p>
          <a:p>
            <a:r>
              <a:rPr lang="en-US" sz="700" dirty="0">
                <a:latin typeface="Consolas" panose="020B0609020204030204" pitchFamily="49" charset="0"/>
              </a:rPr>
              <a:t>9             Coronavirus (COVID-19) Update: FDA Authorizes Updated …   </a:t>
            </a:r>
          </a:p>
          <a:p>
            <a:endParaRPr lang="en-US" sz="700" dirty="0">
              <a:latin typeface="Consolas" panose="020B0609020204030204" pitchFamily="49" charset="0"/>
            </a:endParaRPr>
          </a:p>
          <a:p>
            <a:r>
              <a:rPr lang="en-US" sz="700" dirty="0">
                <a:latin typeface="Consolas" panose="020B0609020204030204" pitchFamily="49" charset="0"/>
              </a:rPr>
              <a:t>                                                                           link  \</a:t>
            </a:r>
          </a:p>
          <a:p>
            <a:r>
              <a:rPr lang="en-US" sz="700" dirty="0">
                <a:latin typeface="Consolas" panose="020B0609020204030204" pitchFamily="49" charset="0"/>
              </a:rPr>
              <a:t>0                            https://www.cdc.gov/coronavirus/2019-ncov/vaccines   </a:t>
            </a:r>
          </a:p>
          <a:p>
            <a:r>
              <a:rPr lang="en-US" sz="700" dirty="0">
                <a:latin typeface="Consolas" panose="020B0609020204030204" pitchFamily="49" charset="0"/>
              </a:rPr>
              <a:t>1                                                      https://www.vaccines.gov   </a:t>
            </a:r>
          </a:p>
          <a:p>
            <a:r>
              <a:rPr lang="en-US" sz="700" dirty="0">
                <a:latin typeface="Consolas" panose="020B0609020204030204" pitchFamily="49" charset="0"/>
              </a:rPr>
              <a:t>2                        https://www.cdc.gov/coronavirus/2019-ncov/vaccines/...   </a:t>
            </a:r>
          </a:p>
          <a:p>
            <a:r>
              <a:rPr lang="en-US" sz="700" dirty="0">
                <a:latin typeface="Consolas" panose="020B0609020204030204" pitchFamily="49" charset="0"/>
              </a:rPr>
              <a:t>3                                https://en.wikipedia.org/wiki/COVID-19_vaccine   </a:t>
            </a:r>
          </a:p>
          <a:p>
            <a:r>
              <a:rPr lang="en-US" sz="700" dirty="0">
                <a:latin typeface="Consolas" panose="020B0609020204030204" pitchFamily="49" charset="0"/>
              </a:rPr>
              <a:t>4                    https://www.fda.gov/.../covid-19-bivalent-vaccine-boosters   </a:t>
            </a:r>
          </a:p>
          <a:p>
            <a:r>
              <a:rPr lang="en-US" sz="700" dirty="0">
                <a:latin typeface="Consolas" panose="020B0609020204030204" pitchFamily="49" charset="0"/>
              </a:rPr>
              <a:t>5  https://www.cnn.com/2022/12/07/politics/covid-19-vaccines-federal-government   </a:t>
            </a:r>
          </a:p>
          <a:p>
            <a:r>
              <a:rPr lang="en-US" sz="700" dirty="0">
                <a:latin typeface="Consolas" panose="020B0609020204030204" pitchFamily="49" charset="0"/>
              </a:rPr>
              <a:t>6                            https://www.wxyz.com/news/</a:t>
            </a:r>
            <a:r>
              <a:rPr lang="en-US" sz="700" dirty="0" err="1">
                <a:latin typeface="Consolas" panose="020B0609020204030204" pitchFamily="49" charset="0"/>
              </a:rPr>
              <a:t>fda</a:t>
            </a:r>
            <a:r>
              <a:rPr lang="en-US" sz="700" dirty="0">
                <a:latin typeface="Consolas" panose="020B0609020204030204" pitchFamily="49" charset="0"/>
              </a:rPr>
              <a:t>-approves-bivalent...   </a:t>
            </a:r>
          </a:p>
          <a:p>
            <a:r>
              <a:rPr lang="en-US" sz="700" dirty="0">
                <a:latin typeface="Consolas" panose="020B0609020204030204" pitchFamily="49" charset="0"/>
              </a:rPr>
              <a:t>7                          https://www.ky3.com/2022/12/08/</a:t>
            </a:r>
            <a:r>
              <a:rPr lang="en-US" sz="700" dirty="0" err="1">
                <a:latin typeface="Consolas" panose="020B0609020204030204" pitchFamily="49" charset="0"/>
              </a:rPr>
              <a:t>fda</a:t>
            </a:r>
            <a:r>
              <a:rPr lang="en-US" sz="700" dirty="0">
                <a:latin typeface="Consolas" panose="020B0609020204030204" pitchFamily="49" charset="0"/>
              </a:rPr>
              <a:t>-clears-updated...   </a:t>
            </a:r>
          </a:p>
          <a:p>
            <a:r>
              <a:rPr lang="en-US" sz="700" dirty="0">
                <a:latin typeface="Consolas" panose="020B0609020204030204" pitchFamily="49" charset="0"/>
              </a:rPr>
              <a:t>8                              https://www.cbsnews.com/news/congress-rescind...   </a:t>
            </a:r>
          </a:p>
          <a:p>
            <a:r>
              <a:rPr lang="en-US" sz="700" dirty="0">
                <a:latin typeface="Consolas" panose="020B0609020204030204" pitchFamily="49" charset="0"/>
              </a:rPr>
              <a:t>9                                      https://www.fda.gov/news-events/press...   </a:t>
            </a:r>
          </a:p>
          <a:p>
            <a:endParaRPr lang="en-US" sz="700" dirty="0">
              <a:latin typeface="Consolas" panose="020B0609020204030204" pitchFamily="49" charset="0"/>
            </a:endParaRPr>
          </a:p>
          <a:p>
            <a:r>
              <a:rPr lang="en-US" sz="700" dirty="0">
                <a:latin typeface="Consolas" panose="020B0609020204030204" pitchFamily="49" charset="0"/>
              </a:rPr>
              <a:t>                                                                                                                                                           snippet  </a:t>
            </a:r>
          </a:p>
          <a:p>
            <a:r>
              <a:rPr lang="en-US" sz="700" dirty="0">
                <a:latin typeface="Consolas" panose="020B0609020204030204" pitchFamily="49" charset="0"/>
              </a:rPr>
              <a:t>0  </a:t>
            </a:r>
            <a:r>
              <a:rPr lang="en-US" sz="700" dirty="0" err="1">
                <a:latin typeface="Consolas" panose="020B0609020204030204" pitchFamily="49" charset="0"/>
              </a:rPr>
              <a:t>WebMay</a:t>
            </a:r>
            <a:r>
              <a:rPr lang="en-US" sz="700" dirty="0">
                <a:latin typeface="Consolas" panose="020B0609020204030204" pitchFamily="49" charset="0"/>
              </a:rPr>
              <a:t> 17, 2022 · Get a COVID-19 vaccine Stay up to date After Vaccination Get your vaccination card Possible side effects Register for v-safe COVID-19 </a:t>
            </a:r>
            <a:r>
              <a:rPr lang="en-US" sz="700" dirty="0" err="1">
                <a:latin typeface="Consolas" panose="020B0609020204030204" pitchFamily="49" charset="0"/>
              </a:rPr>
              <a:t>Vacc</a:t>
            </a:r>
            <a:r>
              <a:rPr lang="en-US" sz="700" dirty="0">
                <a:latin typeface="Consolas" panose="020B0609020204030204" pitchFamily="49" charset="0"/>
              </a:rPr>
              <a:t>...  </a:t>
            </a:r>
          </a:p>
          <a:p>
            <a:r>
              <a:rPr lang="en-US" sz="700" dirty="0">
                <a:latin typeface="Consolas" panose="020B0609020204030204" pitchFamily="49" charset="0"/>
              </a:rPr>
              <a:t>1  </a:t>
            </a:r>
            <a:r>
              <a:rPr lang="en-US" sz="700" dirty="0" err="1">
                <a:latin typeface="Consolas" panose="020B0609020204030204" pitchFamily="49" charset="0"/>
              </a:rPr>
              <a:t>WebWe</a:t>
            </a:r>
            <a:r>
              <a:rPr lang="en-US" sz="700" dirty="0">
                <a:latin typeface="Consolas" panose="020B0609020204030204" pitchFamily="49" charset="0"/>
              </a:rPr>
              <a:t> want to make COVID‑19 vaccination easy and accessible to everyone. COVID‑19 vaccines are free and available to anyone who wants one. We work with part...  </a:t>
            </a:r>
          </a:p>
          <a:p>
            <a:r>
              <a:rPr lang="en-US" sz="700" dirty="0">
                <a:latin typeface="Consolas" panose="020B0609020204030204" pitchFamily="49" charset="0"/>
              </a:rPr>
              <a:t>2  </a:t>
            </a:r>
            <a:r>
              <a:rPr lang="en-US" sz="700" dirty="0" err="1">
                <a:latin typeface="Consolas" panose="020B0609020204030204" pitchFamily="49" charset="0"/>
              </a:rPr>
              <a:t>WebNov</a:t>
            </a:r>
            <a:r>
              <a:rPr lang="en-US" sz="700" dirty="0">
                <a:latin typeface="Consolas" panose="020B0609020204030204" pitchFamily="49" charset="0"/>
              </a:rPr>
              <a:t> 01, 2022 · Types of COVID-19 Vaccines Available There are four approved or authorized vaccines in the United States. Pfizer-</a:t>
            </a:r>
            <a:r>
              <a:rPr lang="en-US" sz="700" dirty="0" err="1">
                <a:latin typeface="Consolas" panose="020B0609020204030204" pitchFamily="49" charset="0"/>
              </a:rPr>
              <a:t>BioNTech</a:t>
            </a:r>
            <a:r>
              <a:rPr lang="en-US" sz="700" dirty="0">
                <a:latin typeface="Consolas" panose="020B0609020204030204" pitchFamily="49" charset="0"/>
              </a:rPr>
              <a:t> and </a:t>
            </a:r>
            <a:r>
              <a:rPr lang="en-US" sz="700" dirty="0" err="1">
                <a:latin typeface="Consolas" panose="020B0609020204030204" pitchFamily="49" charset="0"/>
              </a:rPr>
              <a:t>Moderna</a:t>
            </a:r>
            <a:r>
              <a:rPr lang="en-US" sz="700" dirty="0">
                <a:latin typeface="Consolas" panose="020B0609020204030204" pitchFamily="49" charset="0"/>
              </a:rPr>
              <a:t> COVI...  </a:t>
            </a:r>
          </a:p>
          <a:p>
            <a:r>
              <a:rPr lang="en-US" sz="700" dirty="0">
                <a:latin typeface="Consolas" panose="020B0609020204030204" pitchFamily="49" charset="0"/>
              </a:rPr>
              <a:t>3  A COVID‑19 vaccine is a vaccine intended to provide acquired immunity against severe acute respiratory syndrome coronavirus 2 (SARS‑CoV‑2), the virus that c...  </a:t>
            </a:r>
          </a:p>
          <a:p>
            <a:r>
              <a:rPr lang="en-US" sz="700" dirty="0">
                <a:latin typeface="Consolas" panose="020B0609020204030204" pitchFamily="49" charset="0"/>
              </a:rPr>
              <a:t>4  </a:t>
            </a:r>
            <a:r>
              <a:rPr lang="en-US" sz="700" dirty="0" err="1">
                <a:latin typeface="Consolas" panose="020B0609020204030204" pitchFamily="49" charset="0"/>
              </a:rPr>
              <a:t>WebNov</a:t>
            </a:r>
            <a:r>
              <a:rPr lang="en-US" sz="700" dirty="0">
                <a:latin typeface="Consolas" panose="020B0609020204030204" pitchFamily="49" charset="0"/>
              </a:rPr>
              <a:t> 16, 2022 · COVID-19 vaccines can help protect against severe illness, hospitalization and death from COVID-19. As the virus changes and your immunity...  </a:t>
            </a:r>
          </a:p>
          <a:p>
            <a:r>
              <a:rPr lang="en-US" sz="700" dirty="0">
                <a:latin typeface="Consolas" panose="020B0609020204030204" pitchFamily="49" charset="0"/>
              </a:rPr>
              <a:t>5  Web19 hours ago · The federal government has spent more than $30 billion so far on Covid-19 vaccines to promote their development and ensure that people can...  </a:t>
            </a:r>
          </a:p>
          <a:p>
            <a:r>
              <a:rPr lang="en-US" sz="700" dirty="0">
                <a:latin typeface="Consolas" panose="020B0609020204030204" pitchFamily="49" charset="0"/>
              </a:rPr>
              <a:t>6  Web59 minutes ago · The </a:t>
            </a:r>
            <a:r>
              <a:rPr lang="en-US" sz="700" dirty="0" err="1">
                <a:latin typeface="Consolas" panose="020B0609020204030204" pitchFamily="49" charset="0"/>
              </a:rPr>
              <a:t>Moderna</a:t>
            </a:r>
            <a:r>
              <a:rPr lang="en-US" sz="700" dirty="0">
                <a:latin typeface="Consolas" panose="020B0609020204030204" pitchFamily="49" charset="0"/>
              </a:rPr>
              <a:t> COVID-19 Vaccine, Bivalent is also authorized for use in individuals 6 years and older as a single booster dose at least two...  </a:t>
            </a:r>
          </a:p>
          <a:p>
            <a:r>
              <a:rPr lang="en-US" sz="700" dirty="0">
                <a:latin typeface="Consolas" panose="020B0609020204030204" pitchFamily="49" charset="0"/>
              </a:rPr>
              <a:t>7  Web29 minutes ago · Pfizer is asking U.S. regulators to authorize its updated COVID-19 vaccine for children under age 5. The youngest tots already are </a:t>
            </a:r>
            <a:r>
              <a:rPr lang="en-US" sz="700" dirty="0" err="1">
                <a:latin typeface="Consolas" panose="020B0609020204030204" pitchFamily="49" charset="0"/>
              </a:rPr>
              <a:t>suppo</a:t>
            </a:r>
            <a:r>
              <a:rPr lang="en-US" sz="700" dirty="0">
                <a:latin typeface="Consolas" panose="020B0609020204030204" pitchFamily="49" charset="0"/>
              </a:rPr>
              <a:t>...  </a:t>
            </a:r>
          </a:p>
          <a:p>
            <a:r>
              <a:rPr lang="en-US" sz="700" dirty="0">
                <a:latin typeface="Consolas" panose="020B0609020204030204" pitchFamily="49" charset="0"/>
              </a:rPr>
              <a:t>8  Web1 day ago · The COVID-19 vaccine mandate for members of the U.S. military would be rescinded under the annual defense bill heading for a vote this week </a:t>
            </a:r>
            <a:r>
              <a:rPr lang="en-US" sz="700" dirty="0" err="1">
                <a:latin typeface="Consolas" panose="020B0609020204030204" pitchFamily="49" charset="0"/>
              </a:rPr>
              <a:t>i</a:t>
            </a:r>
            <a:r>
              <a:rPr lang="en-US" sz="700" dirty="0">
                <a:latin typeface="Consolas" panose="020B0609020204030204" pitchFamily="49" charset="0"/>
              </a:rPr>
              <a:t>...  </a:t>
            </a:r>
          </a:p>
          <a:p>
            <a:r>
              <a:rPr lang="en-US" sz="700" dirty="0" smtClean="0">
                <a:latin typeface="Consolas" panose="020B0609020204030204" pitchFamily="49" charset="0"/>
              </a:rPr>
              <a:t>9  Web1 </a:t>
            </a:r>
            <a:r>
              <a:rPr lang="en-US" sz="700" dirty="0">
                <a:latin typeface="Consolas" panose="020B0609020204030204" pitchFamily="49" charset="0"/>
              </a:rPr>
              <a:t>hour ago · The safety of a single booster dose of the </a:t>
            </a:r>
            <a:r>
              <a:rPr lang="en-US" sz="700" dirty="0" err="1">
                <a:latin typeface="Consolas" panose="020B0609020204030204" pitchFamily="49" charset="0"/>
              </a:rPr>
              <a:t>Moderna</a:t>
            </a:r>
            <a:r>
              <a:rPr lang="en-US" sz="700" dirty="0">
                <a:latin typeface="Consolas" panose="020B0609020204030204" pitchFamily="49" charset="0"/>
              </a:rPr>
              <a:t> COVID-19 Vaccine, Bivalent for children 6 months through 5 years of age is supported by s... </a:t>
            </a:r>
            <a:endParaRPr lang="en-US" sz="700" dirty="0" smtClean="0">
              <a:latin typeface="Consolas" panose="020B0609020204030204" pitchFamily="49" charset="0"/>
            </a:endParaRPr>
          </a:p>
          <a:p>
            <a:endParaRPr lang="en-US" sz="700" dirty="0" smtClean="0">
              <a:latin typeface="Consolas" panose="020B0609020204030204" pitchFamily="49"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6747842"/>
      </p:ext>
    </p:extLst>
  </p:cSld>
  <p:clrMapOvr>
    <a:masterClrMapping/>
  </p:clrMapOvr>
  <mc:AlternateContent xmlns:mc="http://schemas.openxmlformats.org/markup-compatibility/2006">
    <mc:Choice xmlns:p14="http://schemas.microsoft.com/office/powerpoint/2010/main" Requires="p14">
      <p:transition spd="slow" p14:dur="2000" advTm="13280"/>
    </mc:Choice>
    <mc:Fallback>
      <p:transition spd="slow" advTm="13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EABDDE-5162-4A75-4E6E-B4A7D78942F0}"/>
              </a:ext>
            </a:extLst>
          </p:cNvPr>
          <p:cNvSpPr txBox="1">
            <a:spLocks/>
          </p:cNvSpPr>
          <p:nvPr/>
        </p:nvSpPr>
        <p:spPr>
          <a:xfrm>
            <a:off x="391026" y="178803"/>
            <a:ext cx="11029950" cy="9874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tx2"/>
                </a:solidFill>
              </a:rPr>
              <a:t>Notebook A – Output from Section 2 (Data Collection)</a:t>
            </a:r>
            <a:endParaRPr lang="en-US" dirty="0">
              <a:solidFill>
                <a:schemeClr val="tx2"/>
              </a:solidFill>
            </a:endParaRPr>
          </a:p>
        </p:txBody>
      </p:sp>
      <p:pic>
        <p:nvPicPr>
          <p:cNvPr id="1026" name="Picture 2" descr="C:\Users\David\Documents\Comp Sci Masters\Illinois MS-DCS\CS410 Text Information Systems\Team Project\ind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23" y="1217385"/>
            <a:ext cx="3916145"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27" name="Picture 3" descr="C:\Users\David\Documents\Comp Sci Masters\Illinois MS-DCS\CS410 Text Information Systems\Team Project\index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23" y="4023360"/>
            <a:ext cx="3916146"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28" name="Picture 4" descr="C:\Users\David\Documents\Comp Sci Masters\Illinois MS-DCS\CS410 Text Information Systems\Team Project\index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7736" y="1217385"/>
            <a:ext cx="3465891" cy="265176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37736" y="4023360"/>
            <a:ext cx="7598196" cy="2677656"/>
          </a:xfrm>
          <a:prstGeom prst="rect">
            <a:avLst/>
          </a:prstGeom>
          <a:noFill/>
        </p:spPr>
        <p:txBody>
          <a:bodyPr wrap="square" rtlCol="0">
            <a:spAutoFit/>
          </a:bodyPr>
          <a:lstStyle/>
          <a:p>
            <a:r>
              <a:rPr lang="en-US" sz="1400" dirty="0" smtClean="0"/>
              <a:t>These charts show some exploratory data analysis after data have been loaded from: </a:t>
            </a:r>
          </a:p>
          <a:p>
            <a:pPr marL="168275" indent="-168275">
              <a:buFont typeface="Arial" panose="020B0604020202020204" pitchFamily="34" charset="0"/>
              <a:buChar char="•"/>
            </a:pPr>
            <a:r>
              <a:rPr lang="en-US" sz="1400" dirty="0" smtClean="0"/>
              <a:t>‘search results</a:t>
            </a:r>
            <a:r>
              <a:rPr lang="en-US" sz="1400" dirty="0"/>
              <a:t>’  Excel file (</a:t>
            </a:r>
            <a:r>
              <a:rPr lang="en-US" sz="1400" dirty="0" smtClean="0"/>
              <a:t>covid_search_results_summary.xls)</a:t>
            </a:r>
          </a:p>
          <a:p>
            <a:pPr marL="168275" indent="-168275">
              <a:buFont typeface="Arial" panose="020B0604020202020204" pitchFamily="34" charset="0"/>
              <a:buChar char="•"/>
            </a:pPr>
            <a:r>
              <a:rPr lang="en-US" sz="1400" dirty="0" smtClean="0"/>
              <a:t>expert judgments Excel </a:t>
            </a:r>
            <a:r>
              <a:rPr lang="en-US" sz="1400" dirty="0"/>
              <a:t>file (</a:t>
            </a:r>
            <a:r>
              <a:rPr lang="en-US" sz="1400" dirty="0" smtClean="0"/>
              <a:t>url_accuracy.xls)</a:t>
            </a:r>
          </a:p>
          <a:p>
            <a:pPr marL="168275" indent="-168275">
              <a:buFont typeface="Arial" panose="020B0604020202020204" pitchFamily="34" charset="0"/>
              <a:buChar char="•"/>
            </a:pPr>
            <a:r>
              <a:rPr lang="en-US" sz="1400" dirty="0"/>
              <a:t>h</a:t>
            </a:r>
            <a:r>
              <a:rPr lang="en-US" sz="1400" dirty="0" smtClean="0"/>
              <a:t>eadings (h1 and h2) and </a:t>
            </a:r>
            <a:r>
              <a:rPr lang="en-US" sz="1400" dirty="0" err="1" smtClean="0"/>
              <a:t>outlinks</a:t>
            </a:r>
            <a:r>
              <a:rPr lang="en-US" sz="1400" dirty="0" smtClean="0"/>
              <a:t> for every URL in the ‘search results’</a:t>
            </a:r>
          </a:p>
          <a:p>
            <a:pPr marL="168275" indent="-168275">
              <a:buFont typeface="Arial" panose="020B0604020202020204" pitchFamily="34" charset="0"/>
              <a:buChar char="•"/>
            </a:pPr>
            <a:r>
              <a:rPr lang="en-US" sz="1400" dirty="0" smtClean="0"/>
              <a:t>top-level domain (</a:t>
            </a:r>
            <a:r>
              <a:rPr lang="en-US" sz="1400" dirty="0" err="1" smtClean="0"/>
              <a:t>edu</a:t>
            </a:r>
            <a:r>
              <a:rPr lang="en-US" sz="1400" dirty="0" smtClean="0"/>
              <a:t>, </a:t>
            </a:r>
            <a:r>
              <a:rPr lang="en-US" sz="1400" dirty="0" err="1" smtClean="0"/>
              <a:t>gov</a:t>
            </a:r>
            <a:r>
              <a:rPr lang="en-US" sz="1400" dirty="0" smtClean="0"/>
              <a:t>, com, etc.) calculation for every URL in </a:t>
            </a:r>
            <a:r>
              <a:rPr lang="en-US" sz="1400" dirty="0"/>
              <a:t>the ‘search results</a:t>
            </a:r>
            <a:r>
              <a:rPr lang="en-US" sz="1400" dirty="0" smtClean="0"/>
              <a:t>’</a:t>
            </a:r>
          </a:p>
          <a:p>
            <a:endParaRPr lang="en-US" sz="1400" dirty="0" smtClean="0"/>
          </a:p>
          <a:p>
            <a:r>
              <a:rPr lang="en-US" sz="1400" dirty="0" smtClean="0"/>
              <a:t>By design, the ‘search results’ data set contains a good mix of accurate information and disinformation.</a:t>
            </a:r>
          </a:p>
          <a:p>
            <a:pPr marL="168275" indent="-168275">
              <a:buFont typeface="Arial" panose="020B0604020202020204" pitchFamily="34" charset="0"/>
              <a:buChar char="•"/>
            </a:pPr>
            <a:r>
              <a:rPr lang="en-US" sz="1400" dirty="0" smtClean="0"/>
              <a:t>Expert judgments could be applied to 66% of the ‘search result’ rows (159 of 242)</a:t>
            </a:r>
          </a:p>
          <a:p>
            <a:pPr marL="168275" indent="-168275">
              <a:buFont typeface="Arial" panose="020B0604020202020204" pitchFamily="34" charset="0"/>
              <a:buChar char="•"/>
            </a:pPr>
            <a:r>
              <a:rPr lang="en-US" sz="1400" dirty="0" smtClean="0"/>
              <a:t>One team member added her own opinion to all ‘search result’ rows. There was some consistency between that opinion and expert judgments.</a:t>
            </a:r>
          </a:p>
          <a:p>
            <a:endParaRPr lang="en-US" sz="1400" dirty="0" smtClean="0"/>
          </a:p>
          <a:p>
            <a:r>
              <a:rPr lang="en-US" sz="1400" dirty="0" smtClean="0"/>
              <a:t>The top-level domains, however, are not sufficiently diverse to be very useful.</a:t>
            </a:r>
            <a:endParaRPr lang="en-US"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4919565"/>
      </p:ext>
    </p:extLst>
  </p:cSld>
  <p:clrMapOvr>
    <a:masterClrMapping/>
  </p:clrMapOvr>
  <mc:AlternateContent xmlns:mc="http://schemas.openxmlformats.org/markup-compatibility/2006">
    <mc:Choice xmlns:p14="http://schemas.microsoft.com/office/powerpoint/2010/main" Requires="p14">
      <p:transition spd="slow" p14:dur="2000" advTm="9827"/>
    </mc:Choice>
    <mc:Fallback>
      <p:transition spd="slow" advTm="9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TotalTime>
  <Words>2283</Words>
  <Application>Microsoft Office PowerPoint</Application>
  <PresentationFormat>Custom</PresentationFormat>
  <Paragraphs>239</Paragraphs>
  <Slides>12</Slides>
  <Notes>8</Notes>
  <HiddenSlides>0</HiddenSlides>
  <MMClips>12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Dividend</vt:lpstr>
      <vt:lpstr>Identifying Disinformation </vt:lpstr>
      <vt:lpstr>Table of Contents</vt:lpstr>
      <vt:lpstr>What is disinformation</vt:lpstr>
      <vt:lpstr>Project Objectives (as proposed)</vt:lpstr>
      <vt:lpstr>DESIGN &amp; Concept</vt:lpstr>
      <vt:lpstr>Project Submission</vt:lpstr>
      <vt:lpstr>Notebook A – Overview &amp; Implementation</vt:lpstr>
      <vt:lpstr>PowerPoint Presentation</vt:lpstr>
      <vt:lpstr>PowerPoint Presentation</vt:lpstr>
      <vt:lpstr>PowerPoint Presentation</vt:lpstr>
      <vt:lpstr>PowerPoint Presentation</vt:lpstr>
      <vt:lpstr>Note book A – Usage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David</dc:creator>
  <cp:lastModifiedBy>David Burrus</cp:lastModifiedBy>
  <cp:revision>3759</cp:revision>
  <dcterms:created xsi:type="dcterms:W3CDTF">2022-12-01T01:24:22Z</dcterms:created>
  <dcterms:modified xsi:type="dcterms:W3CDTF">2022-12-08T17:23:37Z</dcterms:modified>
</cp:coreProperties>
</file>